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7" r:id="rId6"/>
    <p:sldId id="263" r:id="rId7"/>
    <p:sldId id="288" r:id="rId8"/>
    <p:sldId id="265" r:id="rId9"/>
    <p:sldId id="267" r:id="rId10"/>
    <p:sldId id="274" r:id="rId11"/>
    <p:sldId id="275" r:id="rId12"/>
    <p:sldId id="266" r:id="rId13"/>
    <p:sldId id="273" r:id="rId14"/>
    <p:sldId id="276" r:id="rId15"/>
    <p:sldId id="269" r:id="rId16"/>
    <p:sldId id="278" r:id="rId17"/>
    <p:sldId id="264" r:id="rId18"/>
    <p:sldId id="271" r:id="rId19"/>
    <p:sldId id="279" r:id="rId20"/>
    <p:sldId id="289" r:id="rId21"/>
    <p:sldId id="299" r:id="rId22"/>
    <p:sldId id="292" r:id="rId23"/>
    <p:sldId id="291" r:id="rId24"/>
    <p:sldId id="293" r:id="rId25"/>
    <p:sldId id="294" r:id="rId26"/>
    <p:sldId id="295" r:id="rId27"/>
    <p:sldId id="280" r:id="rId28"/>
    <p:sldId id="296" r:id="rId29"/>
    <p:sldId id="298" r:id="rId30"/>
    <p:sldId id="270" r:id="rId31"/>
    <p:sldId id="297" r:id="rId32"/>
    <p:sldId id="286" r:id="rId33"/>
    <p:sldId id="268" r:id="rId34"/>
    <p:sldId id="272" r:id="rId35"/>
    <p:sldId id="283" r:id="rId36"/>
    <p:sldId id="290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F63B6F-4E39-4F80-9B36-A6EF20D5D496}" v="5" dt="2019-02-06T13:59:36.266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 autoAdjust="0"/>
    <p:restoredTop sz="93890" autoAdjust="0"/>
  </p:normalViewPr>
  <p:slideViewPr>
    <p:cSldViewPr snapToObjects="1">
      <p:cViewPr varScale="1">
        <p:scale>
          <a:sx n="90" d="100"/>
          <a:sy n="90" d="100"/>
        </p:scale>
        <p:origin x="58" y="28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  <p:sp>
        <p:nvSpPr>
          <p:cNvPr id="4" name="MSIPCMContentMarking" descr="{&quot;HashCode&quot;:269484293,&quot;Placement&quot;:&quot;Footer&quot;}">
            <a:extLst>
              <a:ext uri="{FF2B5EF4-FFF2-40B4-BE49-F238E27FC236}">
                <a16:creationId xmlns:a16="http://schemas.microsoft.com/office/drawing/2014/main" id="{C6F74D68-EB01-48D8-BDD3-05C313EF484A}"/>
              </a:ext>
            </a:extLst>
          </p:cNvPr>
          <p:cNvSpPr txBox="1"/>
          <p:nvPr userDrawn="1"/>
        </p:nvSpPr>
        <p:spPr>
          <a:xfrm>
            <a:off x="0" y="4915336"/>
            <a:ext cx="1045461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nb-NO" sz="8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ndyt530/az2tf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D5Pgt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rraform-providers/terraform-provider-azurerm/issu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BcEDVB" TargetMode="External"/><Relationship Id="rId7" Type="http://schemas.openxmlformats.org/officeDocument/2006/relationships/hyperlink" Target="http://bit.ly/2UJ3nM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it.ly/2G8X8h1" TargetMode="External"/><Relationship Id="rId5" Type="http://schemas.openxmlformats.org/officeDocument/2006/relationships/hyperlink" Target="http://bit.ly/2CND6W7" TargetMode="External"/><Relationship Id="rId4" Type="http://schemas.openxmlformats.org/officeDocument/2006/relationships/hyperlink" Target="http://bit.ly/2RTDIU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sandbu.org/building-lego-with-terraform-on-azure-part-one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The </a:t>
            </a:r>
            <a:r>
              <a:rPr lang="nb-NO" b="1" dirty="0" err="1"/>
              <a:t>Hashicorp</a:t>
            </a:r>
            <a:r>
              <a:rPr lang="nb-NO" b="1" dirty="0"/>
              <a:t> </a:t>
            </a:r>
            <a:r>
              <a:rPr lang="nb-NO" b="1" dirty="0" err="1"/>
              <a:t>Ecosystem</a:t>
            </a:r>
            <a:endParaRPr lang="nb-NO" b="1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302B406C-069F-4DB3-9B9A-D2B60B4AC128}"/>
              </a:ext>
            </a:extLst>
          </p:cNvPr>
          <p:cNvSpPr txBox="1">
            <a:spLocks/>
          </p:cNvSpPr>
          <p:nvPr/>
        </p:nvSpPr>
        <p:spPr>
          <a:xfrm>
            <a:off x="323528" y="1203598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10000"/>
              </a:lnSpc>
            </a:pPr>
            <a:r>
              <a:rPr lang="nb-NO" sz="1800" b="1" dirty="0" err="1"/>
              <a:t>Vagrant</a:t>
            </a:r>
            <a:r>
              <a:rPr lang="nb-NO" sz="1800" b="1" dirty="0"/>
              <a:t> – </a:t>
            </a:r>
            <a:r>
              <a:rPr lang="nb-NO" sz="1800" dirty="0" err="1"/>
              <a:t>Simplify</a:t>
            </a:r>
            <a:r>
              <a:rPr lang="nb-NO" sz="1800" dirty="0"/>
              <a:t> </a:t>
            </a:r>
            <a:r>
              <a:rPr lang="nb-NO" sz="1800" dirty="0" err="1"/>
              <a:t>building</a:t>
            </a:r>
            <a:r>
              <a:rPr lang="nb-NO" sz="1800" dirty="0"/>
              <a:t> </a:t>
            </a:r>
            <a:r>
              <a:rPr lang="nb-NO" sz="1800" dirty="0" err="1"/>
              <a:t>development</a:t>
            </a:r>
            <a:r>
              <a:rPr lang="nb-NO" sz="1800" dirty="0"/>
              <a:t> </a:t>
            </a:r>
            <a:r>
              <a:rPr lang="nb-NO" sz="1800" dirty="0" err="1"/>
              <a:t>enviroments</a:t>
            </a:r>
            <a:endParaRPr lang="nb-NO" sz="1800" dirty="0"/>
          </a:p>
          <a:p>
            <a:pPr>
              <a:lnSpc>
                <a:spcPct val="210000"/>
              </a:lnSpc>
            </a:pPr>
            <a:r>
              <a:rPr lang="nb-NO" sz="1800" b="1" dirty="0" err="1"/>
              <a:t>Packer</a:t>
            </a:r>
            <a:r>
              <a:rPr lang="nb-NO" sz="1800" b="1" dirty="0"/>
              <a:t> – </a:t>
            </a:r>
            <a:r>
              <a:rPr lang="nb-NO" sz="1800" dirty="0" err="1"/>
              <a:t>Building</a:t>
            </a:r>
            <a:r>
              <a:rPr lang="nb-NO" sz="1800" dirty="0"/>
              <a:t> </a:t>
            </a:r>
            <a:r>
              <a:rPr lang="nb-NO" sz="1800" dirty="0" err="1"/>
              <a:t>automated</a:t>
            </a:r>
            <a:r>
              <a:rPr lang="nb-NO" sz="1800" dirty="0"/>
              <a:t> </a:t>
            </a:r>
            <a:r>
              <a:rPr lang="nb-NO" sz="1800" dirty="0" err="1"/>
              <a:t>machine</a:t>
            </a:r>
            <a:r>
              <a:rPr lang="nb-NO" sz="1800" dirty="0"/>
              <a:t> images</a:t>
            </a:r>
          </a:p>
          <a:p>
            <a:pPr>
              <a:lnSpc>
                <a:spcPct val="210000"/>
              </a:lnSpc>
            </a:pPr>
            <a:r>
              <a:rPr lang="nb-NO" sz="1800" b="1" dirty="0" err="1"/>
              <a:t>Sentinel</a:t>
            </a:r>
            <a:r>
              <a:rPr lang="nb-NO" sz="1800" b="1" dirty="0"/>
              <a:t> – </a:t>
            </a:r>
            <a:r>
              <a:rPr lang="nb-NO" sz="1800" dirty="0"/>
              <a:t>Policy as Code</a:t>
            </a:r>
          </a:p>
          <a:p>
            <a:pPr>
              <a:lnSpc>
                <a:spcPct val="210000"/>
              </a:lnSpc>
            </a:pPr>
            <a:r>
              <a:rPr lang="nb-NO" sz="1800" b="1" dirty="0" err="1"/>
              <a:t>Nomad</a:t>
            </a:r>
            <a:r>
              <a:rPr lang="nb-NO" sz="1800" b="1" dirty="0"/>
              <a:t> – </a:t>
            </a:r>
            <a:r>
              <a:rPr lang="nb-NO" sz="1800" dirty="0" err="1"/>
              <a:t>Scheduling</a:t>
            </a:r>
            <a:r>
              <a:rPr lang="nb-NO" sz="1800" dirty="0"/>
              <a:t> and </a:t>
            </a:r>
            <a:r>
              <a:rPr lang="nb-NO" sz="1800" dirty="0" err="1"/>
              <a:t>running</a:t>
            </a:r>
            <a:r>
              <a:rPr lang="nb-NO" sz="1800" dirty="0"/>
              <a:t> </a:t>
            </a:r>
            <a:r>
              <a:rPr lang="nb-NO" sz="1800" dirty="0" err="1"/>
              <a:t>applications</a:t>
            </a:r>
            <a:endParaRPr lang="nb-NO" sz="1800" b="1" dirty="0"/>
          </a:p>
          <a:p>
            <a:pPr>
              <a:lnSpc>
                <a:spcPct val="210000"/>
              </a:lnSpc>
            </a:pPr>
            <a:r>
              <a:rPr lang="nb-NO" sz="1800" b="1" dirty="0" err="1"/>
              <a:t>Vault</a:t>
            </a:r>
            <a:r>
              <a:rPr lang="nb-NO" sz="1800" b="1" dirty="0"/>
              <a:t> - </a:t>
            </a:r>
            <a:r>
              <a:rPr lang="en-US" sz="1800" dirty="0"/>
              <a:t>Securely accessing and storing secrets</a:t>
            </a:r>
          </a:p>
          <a:p>
            <a:pPr>
              <a:lnSpc>
                <a:spcPct val="210000"/>
              </a:lnSpc>
            </a:pPr>
            <a:r>
              <a:rPr lang="nb-NO" sz="1800" b="1" dirty="0" err="1"/>
              <a:t>Consul</a:t>
            </a:r>
            <a:r>
              <a:rPr lang="nb-NO" sz="1800" b="1" dirty="0"/>
              <a:t> - </a:t>
            </a:r>
            <a:r>
              <a:rPr lang="nb-NO" sz="1800" dirty="0"/>
              <a:t>D</a:t>
            </a:r>
            <a:r>
              <a:rPr lang="en-US" sz="1800" dirty="0" err="1"/>
              <a:t>istributed</a:t>
            </a:r>
            <a:r>
              <a:rPr lang="en-US" sz="1800" dirty="0"/>
              <a:t> service mesh and key store</a:t>
            </a:r>
            <a:endParaRPr lang="nb-NO" sz="1800" dirty="0"/>
          </a:p>
          <a:p>
            <a:endParaRPr lang="nb-NO" b="1" dirty="0"/>
          </a:p>
          <a:p>
            <a:endParaRPr lang="en-US" dirty="0"/>
          </a:p>
          <a:p>
            <a:endParaRPr lang="nb-NO" sz="1200" dirty="0"/>
          </a:p>
          <a:p>
            <a:endParaRPr lang="nb-NO" sz="12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8122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302B406C-069F-4DB3-9B9A-D2B60B4AC128}"/>
              </a:ext>
            </a:extLst>
          </p:cNvPr>
          <p:cNvSpPr txBox="1">
            <a:spLocks/>
          </p:cNvSpPr>
          <p:nvPr/>
        </p:nvSpPr>
        <p:spPr>
          <a:xfrm>
            <a:off x="323528" y="1271614"/>
            <a:ext cx="8229600" cy="3748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nb-NO" sz="1800" dirty="0"/>
          </a:p>
          <a:p>
            <a:endParaRPr lang="nb-NO" sz="1800" dirty="0"/>
          </a:p>
          <a:p>
            <a:endParaRPr lang="nb-NO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35C3B8-AEC5-0E4C-BBCF-75AB84AB57F2}"/>
              </a:ext>
            </a:extLst>
          </p:cNvPr>
          <p:cNvSpPr/>
          <p:nvPr/>
        </p:nvSpPr>
        <p:spPr bwMode="auto">
          <a:xfrm>
            <a:off x="0" y="555526"/>
            <a:ext cx="5833132" cy="387633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3DEBC2F-1971-B545-A1A1-C235E3CAF5D2}"/>
              </a:ext>
            </a:extLst>
          </p:cNvPr>
          <p:cNvSpPr txBox="1"/>
          <p:nvPr/>
        </p:nvSpPr>
        <p:spPr>
          <a:xfrm>
            <a:off x="19021" y="615685"/>
            <a:ext cx="7594638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b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resource "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azurerm_resource_group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"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testrg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name = "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resourceGroupName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location = "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westus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resource "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azurerm_storage_account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"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testsa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 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name = "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storageaccountname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resource_group_name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"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testrg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location = "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westus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account_tier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"Standard"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</a:t>
            </a:r>
            <a:r>
              <a:rPr kumimoji="0" lang="en-US" sz="1600" b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account_replication_type</a:t>
            </a: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= "GRS"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B6C54682-AC64-444B-A471-1EDFEA9865A1}"/>
              </a:ext>
            </a:extLst>
          </p:cNvPr>
          <p:cNvSpPr/>
          <p:nvPr/>
        </p:nvSpPr>
        <p:spPr>
          <a:xfrm rot="10800000">
            <a:off x="5845981" y="821792"/>
            <a:ext cx="293727" cy="1168268"/>
          </a:xfrm>
          <a:prstGeom prst="leftBracket">
            <a:avLst/>
          </a:prstGeom>
          <a:solidFill>
            <a:schemeClr val="bg2"/>
          </a:solidFill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8DC2A208-07D3-A34D-9FE8-7F681B8ED9F0}"/>
              </a:ext>
            </a:extLst>
          </p:cNvPr>
          <p:cNvSpPr txBox="1"/>
          <p:nvPr/>
        </p:nvSpPr>
        <p:spPr>
          <a:xfrm>
            <a:off x="6251152" y="1252037"/>
            <a:ext cx="25595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Resource Group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96BEFB38-4CEF-924C-9DC6-FEB9D4820A70}"/>
              </a:ext>
            </a:extLst>
          </p:cNvPr>
          <p:cNvSpPr/>
          <p:nvPr/>
        </p:nvSpPr>
        <p:spPr>
          <a:xfrm rot="10800000">
            <a:off x="5845980" y="2286807"/>
            <a:ext cx="293727" cy="1941127"/>
          </a:xfrm>
          <a:prstGeom prst="leftBracket">
            <a:avLst/>
          </a:prstGeom>
          <a:solidFill>
            <a:schemeClr val="bg2"/>
          </a:solidFill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3516EBAF-9D4B-4348-BC01-9F27B274A54A}"/>
              </a:ext>
            </a:extLst>
          </p:cNvPr>
          <p:cNvSpPr txBox="1"/>
          <p:nvPr/>
        </p:nvSpPr>
        <p:spPr>
          <a:xfrm>
            <a:off x="6251152" y="3257371"/>
            <a:ext cx="25595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Storage Account</a:t>
            </a:r>
          </a:p>
        </p:txBody>
      </p:sp>
    </p:spTree>
    <p:extLst>
      <p:ext uri="{BB962C8B-B14F-4D97-AF65-F5344CB8AC3E}">
        <p14:creationId xmlns:p14="http://schemas.microsoft.com/office/powerpoint/2010/main" val="171737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930028A-BC5E-4D9F-A3D5-0E1EBC95A915}"/>
              </a:ext>
            </a:extLst>
          </p:cNvPr>
          <p:cNvSpPr/>
          <p:nvPr/>
        </p:nvSpPr>
        <p:spPr bwMode="auto">
          <a:xfrm>
            <a:off x="6766621" y="3837416"/>
            <a:ext cx="1213948" cy="3185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258561-BAD9-4EA2-A320-4F6C642EBB13}"/>
              </a:ext>
            </a:extLst>
          </p:cNvPr>
          <p:cNvSpPr/>
          <p:nvPr/>
        </p:nvSpPr>
        <p:spPr bwMode="auto">
          <a:xfrm>
            <a:off x="6755168" y="3356435"/>
            <a:ext cx="1213948" cy="3185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Terraform Components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302B406C-069F-4DB3-9B9A-D2B60B4AC128}"/>
              </a:ext>
            </a:extLst>
          </p:cNvPr>
          <p:cNvSpPr txBox="1">
            <a:spLocks/>
          </p:cNvSpPr>
          <p:nvPr/>
        </p:nvSpPr>
        <p:spPr>
          <a:xfrm>
            <a:off x="457200" y="1347648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800" b="1" dirty="0"/>
              <a:t>Providers: </a:t>
            </a:r>
            <a:r>
              <a:rPr lang="nb-NO" sz="1800" dirty="0"/>
              <a:t>Integration to a </a:t>
            </a:r>
            <a:r>
              <a:rPr lang="nb-NO" sz="1800" dirty="0" err="1"/>
              <a:t>specific</a:t>
            </a:r>
            <a:r>
              <a:rPr lang="nb-NO" sz="1800" dirty="0"/>
              <a:t> </a:t>
            </a:r>
            <a:r>
              <a:rPr lang="nb-NO" sz="1800" dirty="0" err="1"/>
              <a:t>platform</a:t>
            </a:r>
            <a:endParaRPr lang="nb-NO" sz="1800" dirty="0"/>
          </a:p>
          <a:p>
            <a:pPr>
              <a:lnSpc>
                <a:spcPct val="150000"/>
              </a:lnSpc>
            </a:pPr>
            <a:r>
              <a:rPr lang="nb-NO" sz="1800" b="1" dirty="0"/>
              <a:t>State: </a:t>
            </a:r>
            <a:r>
              <a:rPr lang="nb-NO" sz="1800" dirty="0"/>
              <a:t>Metadata </a:t>
            </a:r>
            <a:r>
              <a:rPr lang="nb-NO" sz="1800" dirty="0" err="1"/>
              <a:t>stored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current</a:t>
            </a:r>
            <a:r>
              <a:rPr lang="nb-NO" sz="1800" dirty="0"/>
              <a:t> </a:t>
            </a:r>
            <a:r>
              <a:rPr lang="nb-NO" sz="1800" dirty="0" err="1"/>
              <a:t>configuration</a:t>
            </a:r>
            <a:endParaRPr lang="nb-NO" sz="1800" dirty="0"/>
          </a:p>
          <a:p>
            <a:pPr>
              <a:lnSpc>
                <a:spcPct val="150000"/>
              </a:lnSpc>
            </a:pPr>
            <a:r>
              <a:rPr lang="nb-NO" sz="1800" b="1" dirty="0" err="1"/>
              <a:t>Backends</a:t>
            </a:r>
            <a:r>
              <a:rPr lang="nb-NO" sz="1800" b="1" dirty="0"/>
              <a:t>: </a:t>
            </a:r>
            <a:r>
              <a:rPr lang="nb-NO" sz="1800" dirty="0"/>
              <a:t>Storage location </a:t>
            </a:r>
            <a:r>
              <a:rPr lang="nb-NO" sz="1800" dirty="0" err="1"/>
              <a:t>of</a:t>
            </a:r>
            <a:r>
              <a:rPr lang="nb-NO" sz="1800" dirty="0"/>
              <a:t> Persistent State</a:t>
            </a:r>
            <a:endParaRPr lang="nb-NO" sz="1800" b="1" dirty="0"/>
          </a:p>
          <a:p>
            <a:endParaRPr lang="en-US" dirty="0"/>
          </a:p>
          <a:p>
            <a:endParaRPr lang="nb-NO" sz="1200" dirty="0"/>
          </a:p>
          <a:p>
            <a:endParaRPr lang="nb-NO" sz="1200" dirty="0"/>
          </a:p>
          <a:p>
            <a:endParaRPr lang="nb-NO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1094A9-B604-414B-A1F0-32F308AE5A96}"/>
              </a:ext>
            </a:extLst>
          </p:cNvPr>
          <p:cNvSpPr/>
          <p:nvPr/>
        </p:nvSpPr>
        <p:spPr bwMode="auto">
          <a:xfrm>
            <a:off x="3027571" y="2859782"/>
            <a:ext cx="940890" cy="12991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4A0D00-7692-4D1D-82A6-55D3CB9F3D41}"/>
              </a:ext>
            </a:extLst>
          </p:cNvPr>
          <p:cNvSpPr txBox="1"/>
          <p:nvPr/>
        </p:nvSpPr>
        <p:spPr>
          <a:xfrm>
            <a:off x="3212366" y="3314905"/>
            <a:ext cx="6522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Terraform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A7A199-53DB-4AA5-9D51-174D09D50E9F}"/>
              </a:ext>
            </a:extLst>
          </p:cNvPr>
          <p:cNvSpPr/>
          <p:nvPr/>
        </p:nvSpPr>
        <p:spPr bwMode="auto">
          <a:xfrm>
            <a:off x="4560853" y="2859782"/>
            <a:ext cx="1615968" cy="324252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6CFC1-F061-452E-80B5-309D6C9EE4E7}"/>
              </a:ext>
            </a:extLst>
          </p:cNvPr>
          <p:cNvSpPr txBox="1"/>
          <p:nvPr/>
        </p:nvSpPr>
        <p:spPr>
          <a:xfrm>
            <a:off x="4872772" y="2954865"/>
            <a:ext cx="9897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Provider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A20292-EFF2-4EA8-AB28-5D1D726A7FF0}"/>
              </a:ext>
            </a:extLst>
          </p:cNvPr>
          <p:cNvSpPr/>
          <p:nvPr/>
        </p:nvSpPr>
        <p:spPr bwMode="auto">
          <a:xfrm>
            <a:off x="6755168" y="2859782"/>
            <a:ext cx="1213948" cy="3185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8D740-3F02-4F94-9DCF-870E5EBADBE5}"/>
              </a:ext>
            </a:extLst>
          </p:cNvPr>
          <p:cNvSpPr txBox="1"/>
          <p:nvPr/>
        </p:nvSpPr>
        <p:spPr>
          <a:xfrm>
            <a:off x="7223201" y="2914215"/>
            <a:ext cx="3858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36476-08E5-4C57-ACF1-32E5455C185C}"/>
              </a:ext>
            </a:extLst>
          </p:cNvPr>
          <p:cNvCxnSpPr/>
          <p:nvPr/>
        </p:nvCxnSpPr>
        <p:spPr>
          <a:xfrm>
            <a:off x="3996646" y="3063372"/>
            <a:ext cx="5642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E53F94F-A947-4D31-B5D7-915F48DDCFBC}"/>
              </a:ext>
            </a:extLst>
          </p:cNvPr>
          <p:cNvCxnSpPr/>
          <p:nvPr/>
        </p:nvCxnSpPr>
        <p:spPr>
          <a:xfrm>
            <a:off x="6183891" y="3026873"/>
            <a:ext cx="5642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4F50CF4-E36D-4C2E-B66C-C21FD7C8D83E}"/>
              </a:ext>
            </a:extLst>
          </p:cNvPr>
          <p:cNvSpPr/>
          <p:nvPr/>
        </p:nvSpPr>
        <p:spPr bwMode="auto">
          <a:xfrm>
            <a:off x="4567923" y="3331820"/>
            <a:ext cx="1615968" cy="324252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42CF37-15BC-48BA-8DE5-803C3409B15E}"/>
              </a:ext>
            </a:extLst>
          </p:cNvPr>
          <p:cNvSpPr txBox="1"/>
          <p:nvPr/>
        </p:nvSpPr>
        <p:spPr>
          <a:xfrm>
            <a:off x="4855284" y="3386913"/>
            <a:ext cx="10976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Provider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367633-4E46-490C-8327-333D2F55E859}"/>
              </a:ext>
            </a:extLst>
          </p:cNvPr>
          <p:cNvSpPr txBox="1"/>
          <p:nvPr/>
        </p:nvSpPr>
        <p:spPr>
          <a:xfrm>
            <a:off x="6888996" y="3386913"/>
            <a:ext cx="93455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Google Cloud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AA1097-8126-41E7-AEC3-E47B15332808}"/>
              </a:ext>
            </a:extLst>
          </p:cNvPr>
          <p:cNvCxnSpPr/>
          <p:nvPr/>
        </p:nvCxnSpPr>
        <p:spPr>
          <a:xfrm>
            <a:off x="3996646" y="3458921"/>
            <a:ext cx="5642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BD78FC-A721-46AB-BBAF-9AE7CB523AAD}"/>
              </a:ext>
            </a:extLst>
          </p:cNvPr>
          <p:cNvCxnSpPr/>
          <p:nvPr/>
        </p:nvCxnSpPr>
        <p:spPr>
          <a:xfrm>
            <a:off x="6183891" y="3530929"/>
            <a:ext cx="5642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82654CE-72B7-499C-A908-82D826B88A78}"/>
              </a:ext>
            </a:extLst>
          </p:cNvPr>
          <p:cNvSpPr/>
          <p:nvPr/>
        </p:nvSpPr>
        <p:spPr bwMode="auto">
          <a:xfrm>
            <a:off x="4567923" y="3780648"/>
            <a:ext cx="1615968" cy="359876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DB9538-E226-4086-BFED-481972A7BE40}"/>
              </a:ext>
            </a:extLst>
          </p:cNvPr>
          <p:cNvSpPr txBox="1"/>
          <p:nvPr/>
        </p:nvSpPr>
        <p:spPr>
          <a:xfrm>
            <a:off x="4728756" y="3831899"/>
            <a:ext cx="13669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Kubernetes Provider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ED9C6B-2961-4096-A420-0F8B96C59A42}"/>
              </a:ext>
            </a:extLst>
          </p:cNvPr>
          <p:cNvSpPr txBox="1"/>
          <p:nvPr/>
        </p:nvSpPr>
        <p:spPr>
          <a:xfrm>
            <a:off x="6989998" y="3872549"/>
            <a:ext cx="763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Kubernetes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8F6057E-5A05-4219-BD76-86599F8C767B}"/>
              </a:ext>
            </a:extLst>
          </p:cNvPr>
          <p:cNvCxnSpPr/>
          <p:nvPr/>
        </p:nvCxnSpPr>
        <p:spPr>
          <a:xfrm>
            <a:off x="4003716" y="3944557"/>
            <a:ext cx="5642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B288B7-87E8-4889-8943-55244D8A4852}"/>
              </a:ext>
            </a:extLst>
          </p:cNvPr>
          <p:cNvCxnSpPr/>
          <p:nvPr/>
        </p:nvCxnSpPr>
        <p:spPr>
          <a:xfrm>
            <a:off x="6190961" y="3996671"/>
            <a:ext cx="5642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C51EE3-D903-4B27-9C13-E2726A8C37FB}"/>
              </a:ext>
            </a:extLst>
          </p:cNvPr>
          <p:cNvCxnSpPr>
            <a:cxnSpLocks/>
          </p:cNvCxnSpPr>
          <p:nvPr/>
        </p:nvCxnSpPr>
        <p:spPr>
          <a:xfrm flipH="1">
            <a:off x="2385636" y="3098881"/>
            <a:ext cx="61492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DC012E8-07D6-4A01-B2CC-277355D808FD}"/>
              </a:ext>
            </a:extLst>
          </p:cNvPr>
          <p:cNvSpPr/>
          <p:nvPr/>
        </p:nvSpPr>
        <p:spPr bwMode="auto">
          <a:xfrm>
            <a:off x="755576" y="2895290"/>
            <a:ext cx="1615968" cy="40718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>
                <a:solidFill>
                  <a:schemeClr val="tx1"/>
                </a:solidFill>
                <a:latin typeface="Segoe UI"/>
              </a:rPr>
              <a:t>Remote State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05CBDF-746D-4DFE-A36F-D3FA9900172E}"/>
              </a:ext>
            </a:extLst>
          </p:cNvPr>
          <p:cNvCxnSpPr>
            <a:cxnSpLocks/>
          </p:cNvCxnSpPr>
          <p:nvPr/>
        </p:nvCxnSpPr>
        <p:spPr>
          <a:xfrm>
            <a:off x="2395578" y="3242897"/>
            <a:ext cx="604986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B9BE7C-8E30-4192-A525-647800673664}"/>
              </a:ext>
            </a:extLst>
          </p:cNvPr>
          <p:cNvCxnSpPr>
            <a:cxnSpLocks/>
          </p:cNvCxnSpPr>
          <p:nvPr/>
        </p:nvCxnSpPr>
        <p:spPr>
          <a:xfrm flipH="1">
            <a:off x="2397392" y="3760260"/>
            <a:ext cx="61492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3D71423-F919-49FA-B625-39ACE219264E}"/>
              </a:ext>
            </a:extLst>
          </p:cNvPr>
          <p:cNvSpPr/>
          <p:nvPr/>
        </p:nvSpPr>
        <p:spPr bwMode="auto">
          <a:xfrm>
            <a:off x="767332" y="3556669"/>
            <a:ext cx="1615968" cy="40718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>
                <a:solidFill>
                  <a:schemeClr val="tx1"/>
                </a:solidFill>
                <a:latin typeface="Segoe UI"/>
              </a:rPr>
              <a:t>Secrets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DB033F8-B584-4E0B-9701-B6150B3C9EFA}"/>
              </a:ext>
            </a:extLst>
          </p:cNvPr>
          <p:cNvCxnSpPr>
            <a:cxnSpLocks/>
          </p:cNvCxnSpPr>
          <p:nvPr/>
        </p:nvCxnSpPr>
        <p:spPr>
          <a:xfrm>
            <a:off x="2407334" y="3904276"/>
            <a:ext cx="604986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89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 animBg="1"/>
      <p:bldP spid="6" grpId="0" animBg="1"/>
      <p:bldP spid="7" grpId="0"/>
      <p:bldP spid="8" grpId="0" animBg="1"/>
      <p:bldP spid="9" grpId="0"/>
      <p:bldP spid="12" grpId="0" animBg="1"/>
      <p:bldP spid="13" grpId="0"/>
      <p:bldP spid="21" grpId="0" animBg="1"/>
      <p:bldP spid="22" grpId="0"/>
      <p:bldP spid="24" grpId="0"/>
      <p:bldP spid="27" grpId="0" animBg="1"/>
      <p:bldP spid="28" grpId="0"/>
      <p:bldP spid="30" grpId="0"/>
      <p:bldP spid="36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Architecture </a:t>
            </a:r>
            <a:r>
              <a:rPr lang="nb-NO" b="1" dirty="0" err="1"/>
              <a:t>with</a:t>
            </a:r>
            <a:r>
              <a:rPr lang="nb-NO" b="1" dirty="0"/>
              <a:t> </a:t>
            </a:r>
            <a:r>
              <a:rPr lang="nb-NO" b="1" dirty="0" err="1"/>
              <a:t>Hashicorp</a:t>
            </a:r>
            <a:r>
              <a:rPr lang="nb-NO" b="1" dirty="0"/>
              <a:t> </a:t>
            </a:r>
            <a:r>
              <a:rPr lang="nb-NO" b="1" dirty="0" err="1"/>
              <a:t>components</a:t>
            </a:r>
            <a:endParaRPr lang="nb-NO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F7E2AD-9ED1-4B7E-8906-EDDF64708BA0}"/>
              </a:ext>
            </a:extLst>
          </p:cNvPr>
          <p:cNvSpPr/>
          <p:nvPr/>
        </p:nvSpPr>
        <p:spPr bwMode="auto">
          <a:xfrm>
            <a:off x="7211002" y="2994685"/>
            <a:ext cx="1213948" cy="3185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57769-1E36-4766-9035-CBF8CAC42698}"/>
              </a:ext>
            </a:extLst>
          </p:cNvPr>
          <p:cNvSpPr/>
          <p:nvPr/>
        </p:nvSpPr>
        <p:spPr bwMode="auto">
          <a:xfrm>
            <a:off x="3471952" y="2211709"/>
            <a:ext cx="940890" cy="129916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0522-94AA-48CF-B4BC-91722F73DC60}"/>
              </a:ext>
            </a:extLst>
          </p:cNvPr>
          <p:cNvSpPr txBox="1"/>
          <p:nvPr/>
        </p:nvSpPr>
        <p:spPr>
          <a:xfrm>
            <a:off x="3656747" y="2666832"/>
            <a:ext cx="6522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Terraform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58A1A-C67B-4370-8B7D-FAA5FF738E63}"/>
              </a:ext>
            </a:extLst>
          </p:cNvPr>
          <p:cNvSpPr/>
          <p:nvPr/>
        </p:nvSpPr>
        <p:spPr bwMode="auto">
          <a:xfrm>
            <a:off x="5005234" y="2340871"/>
            <a:ext cx="1615968" cy="324252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DF1CC0-3CD0-498C-AEFD-C49C136A3600}"/>
              </a:ext>
            </a:extLst>
          </p:cNvPr>
          <p:cNvSpPr txBox="1"/>
          <p:nvPr/>
        </p:nvSpPr>
        <p:spPr>
          <a:xfrm>
            <a:off x="5317153" y="2435954"/>
            <a:ext cx="9897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Provider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D9B476-F8F1-46EA-A36D-C366A85AFA95}"/>
              </a:ext>
            </a:extLst>
          </p:cNvPr>
          <p:cNvSpPr/>
          <p:nvPr/>
        </p:nvSpPr>
        <p:spPr bwMode="auto">
          <a:xfrm>
            <a:off x="7199549" y="2340871"/>
            <a:ext cx="1213948" cy="3185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25848-22AD-4C77-864C-CB8E7D5A044A}"/>
              </a:ext>
            </a:extLst>
          </p:cNvPr>
          <p:cNvSpPr txBox="1"/>
          <p:nvPr/>
        </p:nvSpPr>
        <p:spPr>
          <a:xfrm>
            <a:off x="7667582" y="2395304"/>
            <a:ext cx="38587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220E19-94D9-4B10-BEDD-ED696DBAE843}"/>
              </a:ext>
            </a:extLst>
          </p:cNvPr>
          <p:cNvCxnSpPr/>
          <p:nvPr/>
        </p:nvCxnSpPr>
        <p:spPr>
          <a:xfrm>
            <a:off x="4441027" y="2544461"/>
            <a:ext cx="5642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05C6DF-ED7A-43B9-BCEB-F66B091D3FFA}"/>
              </a:ext>
            </a:extLst>
          </p:cNvPr>
          <p:cNvCxnSpPr/>
          <p:nvPr/>
        </p:nvCxnSpPr>
        <p:spPr>
          <a:xfrm>
            <a:off x="6628272" y="2507962"/>
            <a:ext cx="5642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A298939-A4AE-4AB6-A174-58B9862CF606}"/>
              </a:ext>
            </a:extLst>
          </p:cNvPr>
          <p:cNvSpPr/>
          <p:nvPr/>
        </p:nvSpPr>
        <p:spPr bwMode="auto">
          <a:xfrm>
            <a:off x="5012304" y="2937917"/>
            <a:ext cx="1615968" cy="359876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70AB59-8B42-478C-8F13-29F15C7376F5}"/>
              </a:ext>
            </a:extLst>
          </p:cNvPr>
          <p:cNvSpPr txBox="1"/>
          <p:nvPr/>
        </p:nvSpPr>
        <p:spPr>
          <a:xfrm>
            <a:off x="5173137" y="2989168"/>
            <a:ext cx="13669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Kubernetes Provider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BE3088-E161-4F20-94B1-F5AA2745DB88}"/>
              </a:ext>
            </a:extLst>
          </p:cNvPr>
          <p:cNvSpPr txBox="1"/>
          <p:nvPr/>
        </p:nvSpPr>
        <p:spPr>
          <a:xfrm>
            <a:off x="7434379" y="3029818"/>
            <a:ext cx="7630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Kubernetes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DD0D62-F9CF-4041-9625-CD9CC8ED7D3D}"/>
              </a:ext>
            </a:extLst>
          </p:cNvPr>
          <p:cNvCxnSpPr/>
          <p:nvPr/>
        </p:nvCxnSpPr>
        <p:spPr>
          <a:xfrm>
            <a:off x="4448097" y="3101826"/>
            <a:ext cx="5642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4D7BE7-07B5-47BC-A8DD-A1AEBBC2524D}"/>
              </a:ext>
            </a:extLst>
          </p:cNvPr>
          <p:cNvCxnSpPr/>
          <p:nvPr/>
        </p:nvCxnSpPr>
        <p:spPr>
          <a:xfrm>
            <a:off x="6635342" y="3153940"/>
            <a:ext cx="5642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8DB58C-B3BE-4BD6-BF66-92ADBD37A616}"/>
              </a:ext>
            </a:extLst>
          </p:cNvPr>
          <p:cNvCxnSpPr>
            <a:cxnSpLocks/>
          </p:cNvCxnSpPr>
          <p:nvPr/>
        </p:nvCxnSpPr>
        <p:spPr>
          <a:xfrm flipH="1">
            <a:off x="2540867" y="2276656"/>
            <a:ext cx="90407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65D10F6-34F3-4087-8F30-A4072521763E}"/>
              </a:ext>
            </a:extLst>
          </p:cNvPr>
          <p:cNvSpPr/>
          <p:nvPr/>
        </p:nvSpPr>
        <p:spPr bwMode="auto">
          <a:xfrm>
            <a:off x="924899" y="2132640"/>
            <a:ext cx="1615968" cy="40718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 err="1">
                <a:solidFill>
                  <a:schemeClr val="tx1"/>
                </a:solidFill>
                <a:latin typeface="Segoe UI"/>
              </a:rPr>
              <a:t>Consul</a:t>
            </a:r>
            <a:r>
              <a:rPr lang="nb-NO" sz="1200" dirty="0">
                <a:solidFill>
                  <a:schemeClr val="tx1"/>
                </a:solidFill>
                <a:latin typeface="Segoe UI"/>
              </a:rPr>
              <a:t> (State)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691924-CA20-4E5A-8B6C-BE71ADD859A0}"/>
              </a:ext>
            </a:extLst>
          </p:cNvPr>
          <p:cNvCxnSpPr>
            <a:cxnSpLocks/>
          </p:cNvCxnSpPr>
          <p:nvPr/>
        </p:nvCxnSpPr>
        <p:spPr>
          <a:xfrm>
            <a:off x="2552623" y="2420672"/>
            <a:ext cx="892322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63FE5B-C7F3-499A-9F57-8EE9B646F208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2552623" y="3112187"/>
            <a:ext cx="90407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D4914D1-EC74-4954-956A-86A5BB0FD57A}"/>
              </a:ext>
            </a:extLst>
          </p:cNvPr>
          <p:cNvSpPr/>
          <p:nvPr/>
        </p:nvSpPr>
        <p:spPr bwMode="auto">
          <a:xfrm>
            <a:off x="936655" y="2908596"/>
            <a:ext cx="1615968" cy="407181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nb-NO" sz="1200" dirty="0" err="1">
                <a:solidFill>
                  <a:schemeClr val="tx1"/>
                </a:solidFill>
                <a:latin typeface="Segoe UI"/>
              </a:rPr>
              <a:t>Vault</a:t>
            </a:r>
            <a:r>
              <a:rPr lang="nb-NO" sz="1200" dirty="0">
                <a:solidFill>
                  <a:schemeClr val="tx1"/>
                </a:solidFill>
                <a:latin typeface="Segoe UI"/>
              </a:rPr>
              <a:t> (Secrets)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CB3F8D-F3DC-4C2E-9D97-D54C9A4D3543}"/>
              </a:ext>
            </a:extLst>
          </p:cNvPr>
          <p:cNvCxnSpPr>
            <a:cxnSpLocks/>
          </p:cNvCxnSpPr>
          <p:nvPr/>
        </p:nvCxnSpPr>
        <p:spPr>
          <a:xfrm>
            <a:off x="2552623" y="3256203"/>
            <a:ext cx="904078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634D47DA-0040-4F76-B2EA-5D8E68AAE9D7}"/>
              </a:ext>
            </a:extLst>
          </p:cNvPr>
          <p:cNvSpPr/>
          <p:nvPr/>
        </p:nvSpPr>
        <p:spPr bwMode="auto">
          <a:xfrm>
            <a:off x="3468905" y="1765538"/>
            <a:ext cx="940890" cy="3906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Packer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8E707A-19A4-4277-AD2B-1805041AB67D}"/>
              </a:ext>
            </a:extLst>
          </p:cNvPr>
          <p:cNvSpPr/>
          <p:nvPr/>
        </p:nvSpPr>
        <p:spPr bwMode="auto">
          <a:xfrm>
            <a:off x="5004048" y="1768751"/>
            <a:ext cx="1615968" cy="324252"/>
          </a:xfrm>
          <a:prstGeom prst="rect">
            <a:avLst/>
          </a:prstGeom>
          <a:solidFill>
            <a:schemeClr val="accent4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2575B-2765-407F-8B03-5EE733832117}"/>
              </a:ext>
            </a:extLst>
          </p:cNvPr>
          <p:cNvSpPr txBox="1"/>
          <p:nvPr/>
        </p:nvSpPr>
        <p:spPr>
          <a:xfrm>
            <a:off x="5325409" y="1844608"/>
            <a:ext cx="9897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Provider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815C34-ACC1-4AFF-9B64-9E31F8B1C37C}"/>
              </a:ext>
            </a:extLst>
          </p:cNvPr>
          <p:cNvCxnSpPr/>
          <p:nvPr/>
        </p:nvCxnSpPr>
        <p:spPr>
          <a:xfrm>
            <a:off x="4424868" y="1924003"/>
            <a:ext cx="564207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A431C6B-E49F-4254-9768-BEFA56DD6CDB}"/>
              </a:ext>
            </a:extLst>
          </p:cNvPr>
          <p:cNvCxnSpPr>
            <a:endCxn id="12" idx="0"/>
          </p:cNvCxnSpPr>
          <p:nvPr/>
        </p:nvCxnSpPr>
        <p:spPr>
          <a:xfrm>
            <a:off x="6635342" y="2053165"/>
            <a:ext cx="1171181" cy="2877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1772860-D331-4B31-835C-D859635B1F9B}"/>
              </a:ext>
            </a:extLst>
          </p:cNvPr>
          <p:cNvSpPr txBox="1"/>
          <p:nvPr/>
        </p:nvSpPr>
        <p:spPr>
          <a:xfrm>
            <a:off x="6759624" y="1707654"/>
            <a:ext cx="1213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Build</a:t>
            </a:r>
            <a:r>
              <a:rPr lang="nb-NO" sz="10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Image</a:t>
            </a:r>
            <a:endParaRPr lang="en-US" sz="10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7F3844-8828-4678-953A-5AC07A13F941}"/>
              </a:ext>
            </a:extLst>
          </p:cNvPr>
          <p:cNvCxnSpPr>
            <a:cxnSpLocks/>
          </p:cNvCxnSpPr>
          <p:nvPr/>
        </p:nvCxnSpPr>
        <p:spPr>
          <a:xfrm flipV="1">
            <a:off x="1716987" y="2564688"/>
            <a:ext cx="0" cy="36004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82EBBCF-8C2A-4A6D-BF40-5DBDC9E9566E}"/>
              </a:ext>
            </a:extLst>
          </p:cNvPr>
          <p:cNvSpPr txBox="1"/>
          <p:nvPr/>
        </p:nvSpPr>
        <p:spPr>
          <a:xfrm>
            <a:off x="636867" y="2615729"/>
            <a:ext cx="1213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Key Value Store</a:t>
            </a:r>
            <a:endParaRPr lang="en-US" sz="10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D67F5E-8719-4301-A985-7A0AD753E9CF}"/>
              </a:ext>
            </a:extLst>
          </p:cNvPr>
          <p:cNvSpPr txBox="1"/>
          <p:nvPr/>
        </p:nvSpPr>
        <p:spPr>
          <a:xfrm>
            <a:off x="2591271" y="2009840"/>
            <a:ext cx="1213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Push State</a:t>
            </a:r>
            <a:endParaRPr lang="en-US" sz="10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E9B262C-7A69-4E67-827E-8109C0D03386}"/>
              </a:ext>
            </a:extLst>
          </p:cNvPr>
          <p:cNvSpPr txBox="1"/>
          <p:nvPr/>
        </p:nvSpPr>
        <p:spPr>
          <a:xfrm>
            <a:off x="2581083" y="2861950"/>
            <a:ext cx="12139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00" i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Push Secrets</a:t>
            </a:r>
            <a:endParaRPr lang="en-US" sz="10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53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0" grpId="0" animBg="1"/>
      <p:bldP spid="11" grpId="0"/>
      <p:bldP spid="12" grpId="0" animBg="1"/>
      <p:bldP spid="13" grpId="0"/>
      <p:bldP spid="21" grpId="0" animBg="1"/>
      <p:bldP spid="22" grpId="0"/>
      <p:bldP spid="23" grpId="0"/>
      <p:bldP spid="27" grpId="0" animBg="1"/>
      <p:bldP spid="30" grpId="0" animBg="1"/>
      <p:bldP spid="32" grpId="0" animBg="1"/>
      <p:bldP spid="33" grpId="0" animBg="1"/>
      <p:bldP spid="34" grpId="0"/>
      <p:bldP spid="38" grpId="0"/>
      <p:bldP spid="48" grpId="0"/>
      <p:bldP spid="49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Getting</a:t>
            </a:r>
            <a:r>
              <a:rPr lang="nb-NO" b="1" dirty="0"/>
              <a:t> up and running with Terraform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235657" y="1275606"/>
            <a:ext cx="8229600" cy="331236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nb-NO" sz="1600" b="1" dirty="0" err="1"/>
              <a:t>Get-PackageSource</a:t>
            </a:r>
            <a:r>
              <a:rPr lang="nb-NO" sz="1600" b="1" dirty="0"/>
              <a:t> -Provider </a:t>
            </a:r>
            <a:r>
              <a:rPr lang="nb-NO" sz="1600" b="1" dirty="0" err="1"/>
              <a:t>Chocolatey</a:t>
            </a:r>
            <a:endParaRPr lang="nb-NO" sz="1600" b="1" dirty="0"/>
          </a:p>
          <a:p>
            <a:pPr>
              <a:lnSpc>
                <a:spcPct val="170000"/>
              </a:lnSpc>
            </a:pPr>
            <a:r>
              <a:rPr lang="nb-NO" sz="1600" b="1" dirty="0" err="1"/>
              <a:t>Choco</a:t>
            </a:r>
            <a:r>
              <a:rPr lang="nb-NO" sz="1600" b="1" dirty="0"/>
              <a:t> </a:t>
            </a:r>
            <a:r>
              <a:rPr lang="nb-NO" sz="1600" b="1" dirty="0" err="1"/>
              <a:t>install</a:t>
            </a:r>
            <a:r>
              <a:rPr lang="nb-NO" sz="1600" b="1" dirty="0"/>
              <a:t> Terraform</a:t>
            </a:r>
          </a:p>
          <a:p>
            <a:pPr>
              <a:lnSpc>
                <a:spcPct val="170000"/>
              </a:lnSpc>
            </a:pPr>
            <a:r>
              <a:rPr lang="nb-NO" sz="1600" b="1" dirty="0" err="1"/>
              <a:t>Choco</a:t>
            </a:r>
            <a:r>
              <a:rPr lang="nb-NO" sz="1600" b="1" dirty="0"/>
              <a:t> </a:t>
            </a:r>
            <a:r>
              <a:rPr lang="nb-NO" sz="1600" b="1" dirty="0" err="1"/>
              <a:t>install</a:t>
            </a:r>
            <a:r>
              <a:rPr lang="nb-NO" sz="1600" b="1" dirty="0"/>
              <a:t> </a:t>
            </a:r>
            <a:r>
              <a:rPr lang="nb-NO" sz="1600" b="1" dirty="0" err="1"/>
              <a:t>Git</a:t>
            </a:r>
            <a:endParaRPr lang="nb-NO" sz="1600" b="1" dirty="0"/>
          </a:p>
          <a:p>
            <a:pPr>
              <a:lnSpc>
                <a:spcPct val="170000"/>
              </a:lnSpc>
            </a:pPr>
            <a:r>
              <a:rPr lang="nb-NO" sz="1600" b="1" dirty="0" err="1"/>
              <a:t>Choco</a:t>
            </a:r>
            <a:r>
              <a:rPr lang="nb-NO" sz="1600" b="1" dirty="0"/>
              <a:t> </a:t>
            </a:r>
            <a:r>
              <a:rPr lang="nb-NO" sz="1600" b="1" dirty="0" err="1"/>
              <a:t>install</a:t>
            </a:r>
            <a:r>
              <a:rPr lang="nb-NO" sz="1600" b="1" dirty="0"/>
              <a:t> </a:t>
            </a:r>
            <a:r>
              <a:rPr lang="nb-NO" sz="1600" b="1" dirty="0" err="1"/>
              <a:t>vscode</a:t>
            </a:r>
            <a:endParaRPr lang="nb-NO" sz="1600" b="1" dirty="0"/>
          </a:p>
          <a:p>
            <a:pPr>
              <a:lnSpc>
                <a:spcPct val="170000"/>
              </a:lnSpc>
            </a:pPr>
            <a:r>
              <a:rPr lang="nb-NO" sz="1600" b="1" dirty="0" err="1"/>
              <a:t>Install-module</a:t>
            </a:r>
            <a:r>
              <a:rPr lang="nb-NO" sz="1600" b="1" dirty="0"/>
              <a:t> </a:t>
            </a:r>
            <a:r>
              <a:rPr lang="nb-NO" sz="1600" b="1" dirty="0" err="1"/>
              <a:t>az</a:t>
            </a:r>
            <a:r>
              <a:rPr lang="nb-NO" sz="1600" b="1" dirty="0"/>
              <a:t> </a:t>
            </a:r>
          </a:p>
          <a:p>
            <a:pPr lvl="1">
              <a:lnSpc>
                <a:spcPct val="170000"/>
              </a:lnSpc>
            </a:pPr>
            <a:r>
              <a:rPr lang="en-US" sz="1400" dirty="0"/>
              <a:t>Code --install-extension </a:t>
            </a:r>
            <a:r>
              <a:rPr lang="en-US" sz="1400" dirty="0" err="1"/>
              <a:t>msazurermtools.azurerm</a:t>
            </a:r>
            <a:r>
              <a:rPr lang="en-US" sz="1400" dirty="0"/>
              <a:t>-</a:t>
            </a:r>
            <a:r>
              <a:rPr lang="en-US" sz="1400" dirty="0" err="1"/>
              <a:t>vscode</a:t>
            </a:r>
            <a:r>
              <a:rPr lang="en-US" sz="1400" dirty="0"/>
              <a:t>-tools</a:t>
            </a:r>
          </a:p>
          <a:p>
            <a:pPr lvl="1">
              <a:lnSpc>
                <a:spcPct val="170000"/>
              </a:lnSpc>
            </a:pPr>
            <a:r>
              <a:rPr lang="nb-NO" sz="1400" dirty="0"/>
              <a:t>C</a:t>
            </a:r>
            <a:r>
              <a:rPr lang="en-US" sz="1400" dirty="0"/>
              <a:t>ode --install-extension </a:t>
            </a:r>
            <a:r>
              <a:rPr lang="nb-NO" sz="1400" dirty="0" err="1"/>
              <a:t>mauve.terraform</a:t>
            </a:r>
            <a:endParaRPr lang="nb-NO" sz="1400" dirty="0"/>
          </a:p>
          <a:p>
            <a:pPr marL="457200" lvl="1" indent="0">
              <a:buNone/>
            </a:pPr>
            <a:endParaRPr lang="en-US" sz="1200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2050" name="Picture 2" descr="Azure Cloud Shell Terraform">
            <a:extLst>
              <a:ext uri="{FF2B5EF4-FFF2-40B4-BE49-F238E27FC236}">
                <a16:creationId xmlns:a16="http://schemas.microsoft.com/office/drawing/2014/main" id="{8B11305B-4920-49BA-9E2E-BBE7F9CBE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78471"/>
            <a:ext cx="3544255" cy="198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lderesultat for docker">
            <a:extLst>
              <a:ext uri="{FF2B5EF4-FFF2-40B4-BE49-F238E27FC236}">
                <a16:creationId xmlns:a16="http://schemas.microsoft.com/office/drawing/2014/main" id="{913E4CB1-D82A-4D79-AB88-9CE9CF900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03899"/>
            <a:ext cx="320040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96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How to </a:t>
            </a:r>
            <a:r>
              <a:rPr lang="nb-NO" b="1" dirty="0" err="1"/>
              <a:t>use</a:t>
            </a:r>
            <a:r>
              <a:rPr lang="nb-NO" b="1" dirty="0"/>
              <a:t> it </a:t>
            </a:r>
            <a:r>
              <a:rPr lang="nb-NO" b="1" dirty="0" err="1"/>
              <a:t>with</a:t>
            </a:r>
            <a:r>
              <a:rPr lang="nb-NO" b="1" dirty="0"/>
              <a:t> Azure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nb-NO" sz="2200" b="1" dirty="0"/>
              <a:t>Using Service Principal </a:t>
            </a:r>
            <a:r>
              <a:rPr lang="nb-NO" sz="2200" b="1" dirty="0" err="1"/>
              <a:t>with</a:t>
            </a:r>
            <a:r>
              <a:rPr lang="nb-NO" sz="2200" b="1" dirty="0"/>
              <a:t> </a:t>
            </a:r>
            <a:r>
              <a:rPr lang="nb-NO" sz="2200" b="1" dirty="0" err="1"/>
              <a:t>Certificate</a:t>
            </a:r>
            <a:r>
              <a:rPr lang="nb-NO" sz="2200" b="1" dirty="0"/>
              <a:t> or Secret</a:t>
            </a:r>
          </a:p>
          <a:p>
            <a:pPr lvl="1">
              <a:lnSpc>
                <a:spcPct val="170000"/>
              </a:lnSpc>
            </a:pPr>
            <a:r>
              <a:rPr lang="en-US" sz="1400" b="1" dirty="0"/>
              <a:t>New-</a:t>
            </a:r>
            <a:r>
              <a:rPr lang="en-US" sz="1400" b="1" dirty="0" err="1"/>
              <a:t>AzADServicePrincipal</a:t>
            </a:r>
            <a:r>
              <a:rPr lang="en-US" sz="1400" b="1" dirty="0"/>
              <a:t> –Role </a:t>
            </a:r>
            <a:r>
              <a:rPr lang="en-US" sz="1400" b="1" dirty="0" err="1"/>
              <a:t>Contrubitor</a:t>
            </a:r>
            <a:r>
              <a:rPr lang="en-US" sz="1400" dirty="0"/>
              <a:t> -Scope /subscriptions/</a:t>
            </a:r>
            <a:r>
              <a:rPr lang="en-US" sz="1400" dirty="0" err="1"/>
              <a:t>subscriptionid</a:t>
            </a:r>
            <a:r>
              <a:rPr lang="nb-NO" sz="1400" dirty="0"/>
              <a:t> -</a:t>
            </a:r>
            <a:r>
              <a:rPr lang="nb-NO" sz="1400" dirty="0" err="1"/>
              <a:t>Displayname</a:t>
            </a:r>
            <a:r>
              <a:rPr lang="nb-NO" sz="1400" dirty="0"/>
              <a:t> </a:t>
            </a:r>
            <a:r>
              <a:rPr lang="nb-NO" sz="1400" dirty="0" err="1"/>
              <a:t>something</a:t>
            </a:r>
            <a:endParaRPr lang="nb-NO" sz="1400" dirty="0"/>
          </a:p>
          <a:p>
            <a:pPr>
              <a:lnSpc>
                <a:spcPct val="170000"/>
              </a:lnSpc>
            </a:pPr>
            <a:r>
              <a:rPr lang="nb-NO" sz="2200" b="1" dirty="0"/>
              <a:t>Using MSI ( </a:t>
            </a:r>
            <a:r>
              <a:rPr lang="nb-NO" sz="2200" b="1" dirty="0" err="1"/>
              <a:t>Managed</a:t>
            </a:r>
            <a:r>
              <a:rPr lang="nb-NO" sz="2200" b="1" dirty="0"/>
              <a:t> Service Identity) </a:t>
            </a:r>
            <a:r>
              <a:rPr lang="nb-NO" sz="2200" b="1" dirty="0" err="1"/>
              <a:t>within</a:t>
            </a:r>
            <a:r>
              <a:rPr lang="nb-NO" sz="2200" b="1" dirty="0"/>
              <a:t> </a:t>
            </a:r>
            <a:r>
              <a:rPr lang="nb-NO" sz="2200" b="1" dirty="0" err="1"/>
              <a:t>Azure</a:t>
            </a:r>
            <a:endParaRPr lang="nb-NO" sz="2200" b="1" dirty="0"/>
          </a:p>
          <a:p>
            <a:pPr>
              <a:lnSpc>
                <a:spcPct val="170000"/>
              </a:lnSpc>
            </a:pPr>
            <a:r>
              <a:rPr lang="nb-NO" sz="2200" b="1" dirty="0"/>
              <a:t>Using </a:t>
            </a:r>
            <a:r>
              <a:rPr lang="nb-NO" sz="2200" b="1" dirty="0" err="1"/>
              <a:t>Azure</a:t>
            </a:r>
            <a:r>
              <a:rPr lang="nb-NO" sz="2200" b="1" dirty="0"/>
              <a:t> CLI</a:t>
            </a:r>
            <a:endParaRPr lang="nb-NO" sz="1500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8383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Basic Terraform </a:t>
            </a:r>
            <a:r>
              <a:rPr lang="nb-NO" b="1" dirty="0" err="1"/>
              <a:t>Commands</a:t>
            </a:r>
            <a:endParaRPr lang="nb-NO" b="1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Terraform </a:t>
            </a:r>
            <a:r>
              <a:rPr lang="en-US" sz="1800" b="1" dirty="0" err="1"/>
              <a:t>init</a:t>
            </a:r>
            <a:r>
              <a:rPr lang="en-US" sz="1800" b="1" dirty="0"/>
              <a:t> </a:t>
            </a:r>
            <a:r>
              <a:rPr lang="en-US" sz="1800" dirty="0"/>
              <a:t>– </a:t>
            </a:r>
            <a:r>
              <a:rPr lang="en-US" sz="1600" dirty="0"/>
              <a:t>initializes working directory and checks/downloads providers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Terraform plan </a:t>
            </a:r>
            <a:r>
              <a:rPr lang="en-US" sz="1800" dirty="0"/>
              <a:t>– </a:t>
            </a:r>
            <a:r>
              <a:rPr lang="en-US" sz="1600" dirty="0"/>
              <a:t>creates an execution plan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Terraform apply </a:t>
            </a:r>
            <a:r>
              <a:rPr lang="en-US" sz="1800" dirty="0"/>
              <a:t>– </a:t>
            </a:r>
            <a:r>
              <a:rPr lang="en-US" sz="1600" dirty="0"/>
              <a:t>deploys and updates resources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Terraform destroy </a:t>
            </a:r>
            <a:r>
              <a:rPr lang="en-US" sz="1800" dirty="0"/>
              <a:t>– </a:t>
            </a:r>
            <a:r>
              <a:rPr lang="en-US" sz="1600" dirty="0"/>
              <a:t>removes all resources defined in a configuration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Terraform refresh </a:t>
            </a:r>
            <a:r>
              <a:rPr lang="en-US" sz="1800" dirty="0"/>
              <a:t>– </a:t>
            </a:r>
            <a:r>
              <a:rPr lang="en-US" sz="1600" dirty="0"/>
              <a:t>updates the state according to the actual configuration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6265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Terraform and </a:t>
            </a:r>
            <a:r>
              <a:rPr lang="nb-NO" b="1" dirty="0" err="1"/>
              <a:t>logical</a:t>
            </a:r>
            <a:r>
              <a:rPr lang="nb-NO" b="1" dirty="0"/>
              <a:t> </a:t>
            </a:r>
            <a:r>
              <a:rPr lang="nb-NO" b="1" dirty="0" err="1"/>
              <a:t>processing</a:t>
            </a:r>
            <a:endParaRPr lang="nb-NO" b="1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Loads files within the </a:t>
            </a:r>
            <a:r>
              <a:rPr lang="en-US" sz="1800" b="1" dirty="0"/>
              <a:t>directory alphabetically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Must be in </a:t>
            </a:r>
            <a:r>
              <a:rPr lang="en-US" sz="1800" b="1" dirty="0"/>
              <a:t>.</a:t>
            </a:r>
            <a:r>
              <a:rPr lang="en-US" sz="1800" b="1" dirty="0" err="1"/>
              <a:t>tf</a:t>
            </a:r>
            <a:r>
              <a:rPr lang="en-US" sz="1800" b="1" dirty="0"/>
              <a:t> or .</a:t>
            </a:r>
            <a:r>
              <a:rPr lang="en-US" sz="1800" b="1" dirty="0" err="1"/>
              <a:t>tf.json</a:t>
            </a:r>
            <a:r>
              <a:rPr lang="en-US" sz="1800" b="1" dirty="0"/>
              <a:t> </a:t>
            </a:r>
            <a:r>
              <a:rPr lang="en-US" sz="1800" dirty="0"/>
              <a:t>format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err="1"/>
              <a:t>Declerative</a:t>
            </a:r>
            <a:r>
              <a:rPr lang="en-US" sz="1800" b="1" dirty="0"/>
              <a:t> based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.</a:t>
            </a:r>
            <a:r>
              <a:rPr lang="en-US" sz="1800" b="1" dirty="0" err="1"/>
              <a:t>tfvars</a:t>
            </a:r>
            <a:r>
              <a:rPr lang="en-US" sz="1800" b="1" dirty="0"/>
              <a:t> file </a:t>
            </a:r>
            <a:r>
              <a:rPr lang="en-US" sz="1800" dirty="0"/>
              <a:t>can be used to populate variables (similar to parameters)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Overrides can be made which will be loaded last must be placed within a </a:t>
            </a:r>
            <a:r>
              <a:rPr lang="en-US" sz="1800" b="1" dirty="0"/>
              <a:t>*.override.tf file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50298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Terraform and layout </a:t>
            </a:r>
            <a:r>
              <a:rPr lang="nb-NO" b="1" dirty="0" err="1"/>
              <a:t>example</a:t>
            </a:r>
            <a:endParaRPr lang="nb-NO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64" y="1371620"/>
            <a:ext cx="2547362" cy="3163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3302" y="1265153"/>
            <a:ext cx="548317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dirty="0">
                <a:latin typeface="Museo Sans 300"/>
              </a:rPr>
              <a:t>Multiple </a:t>
            </a:r>
            <a:r>
              <a:rPr lang="nb-NO" sz="1600" dirty="0" err="1">
                <a:latin typeface="Museo Sans 300"/>
              </a:rPr>
              <a:t>Roots</a:t>
            </a:r>
            <a:r>
              <a:rPr lang="nb-NO" sz="1600" dirty="0">
                <a:latin typeface="Museo Sans 300"/>
              </a:rPr>
              <a:t> (Limit blast radius)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dirty="0">
                <a:latin typeface="Museo Sans 300"/>
              </a:rPr>
              <a:t>One </a:t>
            </a:r>
            <a:r>
              <a:rPr lang="nb-NO" sz="1600" dirty="0" err="1">
                <a:latin typeface="Museo Sans 300"/>
              </a:rPr>
              <a:t>Root</a:t>
            </a:r>
            <a:r>
              <a:rPr lang="nb-NO" sz="1600" dirty="0">
                <a:latin typeface="Museo Sans 300"/>
              </a:rPr>
              <a:t> per Application/Service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dirty="0" err="1">
                <a:latin typeface="Museo Sans 300"/>
              </a:rPr>
              <a:t>Having</a:t>
            </a:r>
            <a:r>
              <a:rPr lang="nb-NO" sz="1600" dirty="0">
                <a:latin typeface="Museo Sans 300"/>
              </a:rPr>
              <a:t> multiple SP </a:t>
            </a:r>
            <a:r>
              <a:rPr lang="nb-NO" sz="1600" dirty="0" err="1">
                <a:latin typeface="Museo Sans 300"/>
              </a:rPr>
              <a:t>can</a:t>
            </a:r>
            <a:r>
              <a:rPr lang="nb-NO" sz="1600" dirty="0">
                <a:latin typeface="Museo Sans 300"/>
              </a:rPr>
              <a:t> break </a:t>
            </a:r>
            <a:r>
              <a:rPr lang="nb-NO" sz="1600" dirty="0" err="1">
                <a:latin typeface="Museo Sans 300"/>
              </a:rPr>
              <a:t>Azure</a:t>
            </a:r>
            <a:r>
              <a:rPr lang="nb-NO" sz="1600" dirty="0">
                <a:latin typeface="Museo Sans 300"/>
              </a:rPr>
              <a:t> </a:t>
            </a:r>
            <a:r>
              <a:rPr lang="nb-NO" sz="1600" dirty="0" err="1">
                <a:latin typeface="Museo Sans 300"/>
              </a:rPr>
              <a:t>permissions</a:t>
            </a:r>
            <a:endParaRPr lang="nb-NO" sz="1600" dirty="0">
              <a:latin typeface="Museo Sans 30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dirty="0">
                <a:latin typeface="Museo Sans 300"/>
              </a:rPr>
              <a:t>Do not </a:t>
            </a:r>
            <a:r>
              <a:rPr lang="nb-NO" sz="1600" dirty="0" err="1">
                <a:latin typeface="Museo Sans 300"/>
              </a:rPr>
              <a:t>check</a:t>
            </a:r>
            <a:r>
              <a:rPr lang="nb-NO" sz="1600" dirty="0">
                <a:latin typeface="Museo Sans 300"/>
              </a:rPr>
              <a:t> </a:t>
            </a:r>
            <a:r>
              <a:rPr lang="nb-NO" sz="1600" dirty="0" err="1">
                <a:latin typeface="Museo Sans 300"/>
              </a:rPr>
              <a:t>the</a:t>
            </a:r>
            <a:r>
              <a:rPr lang="nb-NO" sz="1600" dirty="0">
                <a:latin typeface="Museo Sans 300"/>
              </a:rPr>
              <a:t> </a:t>
            </a:r>
            <a:r>
              <a:rPr lang="nb-NO" sz="1600" dirty="0" err="1">
                <a:latin typeface="Museo Sans 300"/>
              </a:rPr>
              <a:t>following</a:t>
            </a:r>
            <a:r>
              <a:rPr lang="nb-NO" sz="1600" dirty="0">
                <a:latin typeface="Museo Sans 300"/>
              </a:rPr>
              <a:t> </a:t>
            </a:r>
            <a:r>
              <a:rPr lang="nb-NO" sz="1600" dirty="0" err="1">
                <a:latin typeface="Museo Sans 300"/>
              </a:rPr>
              <a:t>into</a:t>
            </a:r>
            <a:r>
              <a:rPr lang="nb-NO" sz="1600" dirty="0">
                <a:latin typeface="Museo Sans 300"/>
              </a:rPr>
              <a:t> </a:t>
            </a:r>
            <a:r>
              <a:rPr lang="nb-NO" sz="1600" dirty="0" err="1">
                <a:latin typeface="Museo Sans 300"/>
              </a:rPr>
              <a:t>source</a:t>
            </a:r>
            <a:r>
              <a:rPr lang="nb-NO" sz="1600" dirty="0">
                <a:latin typeface="Museo Sans 300"/>
              </a:rPr>
              <a:t> </a:t>
            </a:r>
            <a:r>
              <a:rPr lang="nb-NO" sz="1600" dirty="0" err="1">
                <a:latin typeface="Museo Sans 300"/>
              </a:rPr>
              <a:t>control</a:t>
            </a:r>
            <a:endParaRPr lang="nb-NO" sz="1600" dirty="0">
              <a:latin typeface="Museo Sans 300"/>
            </a:endParaRPr>
          </a:p>
          <a:p>
            <a:pPr>
              <a:lnSpc>
                <a:spcPct val="150000"/>
              </a:lnSpc>
            </a:pPr>
            <a:r>
              <a:rPr lang="nb-NO" sz="2000" dirty="0">
                <a:latin typeface="Museo Sans 300"/>
              </a:rPr>
              <a:t>	</a:t>
            </a:r>
            <a:r>
              <a:rPr lang="nb-NO" sz="1600" b="1" dirty="0">
                <a:latin typeface="Museo Sans 300"/>
              </a:rPr>
              <a:t>**/.terraform/*</a:t>
            </a:r>
          </a:p>
          <a:p>
            <a:pPr>
              <a:lnSpc>
                <a:spcPct val="150000"/>
              </a:lnSpc>
            </a:pPr>
            <a:r>
              <a:rPr lang="nb-NO" sz="1600" b="1" dirty="0">
                <a:latin typeface="Museo Sans 300"/>
              </a:rPr>
              <a:t>	*.</a:t>
            </a:r>
            <a:r>
              <a:rPr lang="nb-NO" sz="1600" b="1" dirty="0" err="1">
                <a:latin typeface="Museo Sans 300"/>
              </a:rPr>
              <a:t>tfstate</a:t>
            </a:r>
            <a:endParaRPr lang="nb-NO" sz="1600" b="1" dirty="0">
              <a:latin typeface="Museo Sans 300"/>
            </a:endParaRPr>
          </a:p>
          <a:p>
            <a:pPr>
              <a:lnSpc>
                <a:spcPct val="150000"/>
              </a:lnSpc>
            </a:pPr>
            <a:r>
              <a:rPr lang="nb-NO" sz="1600" b="1" dirty="0">
                <a:latin typeface="Museo Sans 300"/>
              </a:rPr>
              <a:t>	*.</a:t>
            </a:r>
            <a:r>
              <a:rPr lang="nb-NO" sz="1600" b="1" dirty="0" err="1">
                <a:latin typeface="Museo Sans 300"/>
              </a:rPr>
              <a:t>tfvars</a:t>
            </a:r>
            <a:endParaRPr lang="nb-NO" sz="1600" b="1" dirty="0">
              <a:latin typeface="Museo Sans 3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942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Initial </a:t>
            </a:r>
            <a:r>
              <a:rPr lang="nb-NO" b="1" dirty="0" err="1"/>
              <a:t>Configuration</a:t>
            </a:r>
            <a:endParaRPr lang="nb-NO" b="1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3843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600" dirty="0"/>
              <a:t>	</a:t>
            </a:r>
            <a:r>
              <a:rPr lang="nb-NO" sz="1600" b="1" u="sng" dirty="0"/>
              <a:t>main.tf</a:t>
            </a:r>
            <a:br>
              <a:rPr lang="nb-NO" sz="1600" b="1" u="sng" dirty="0"/>
            </a:br>
            <a:br>
              <a:rPr lang="nb-NO" sz="1600" dirty="0"/>
            </a:br>
            <a:r>
              <a:rPr lang="nb-NO" sz="1600" b="1" dirty="0"/>
              <a:t>	provider "</a:t>
            </a:r>
            <a:r>
              <a:rPr lang="nb-NO" sz="1600" b="1" dirty="0" err="1"/>
              <a:t>azurerm</a:t>
            </a:r>
            <a:r>
              <a:rPr lang="nb-NO" sz="1600" b="1" dirty="0"/>
              <a:t>" {</a:t>
            </a:r>
          </a:p>
          <a:p>
            <a:pPr marL="0" indent="0">
              <a:buNone/>
            </a:pPr>
            <a:r>
              <a:rPr lang="nb-NO" sz="1600" b="1" dirty="0"/>
              <a:t>	</a:t>
            </a:r>
            <a:r>
              <a:rPr lang="nb-NO" sz="1600" b="1" dirty="0" err="1"/>
              <a:t>version</a:t>
            </a:r>
            <a:r>
              <a:rPr lang="nb-NO" sz="1600" b="1" dirty="0"/>
              <a:t> = "=1.21.0"</a:t>
            </a:r>
          </a:p>
          <a:p>
            <a:pPr marL="0" indent="0">
              <a:buNone/>
            </a:pPr>
            <a:br>
              <a:rPr lang="nb-NO" sz="1600" b="1" dirty="0"/>
            </a:br>
            <a:r>
              <a:rPr lang="nb-NO" sz="1600" b="1" dirty="0"/>
              <a:t>	</a:t>
            </a:r>
            <a:r>
              <a:rPr lang="nb-NO" sz="1600" b="1" dirty="0" err="1"/>
              <a:t>subscription_id</a:t>
            </a:r>
            <a:r>
              <a:rPr lang="nb-NO" sz="1600" b="1" dirty="0"/>
              <a:t> = «</a:t>
            </a:r>
            <a:r>
              <a:rPr lang="nb-NO" sz="1600" b="1" dirty="0" err="1"/>
              <a:t>subscriptionid</a:t>
            </a:r>
            <a:r>
              <a:rPr lang="nb-NO" sz="1600" b="1" dirty="0"/>
              <a:t>»</a:t>
            </a:r>
          </a:p>
          <a:p>
            <a:pPr marL="0" indent="0">
              <a:buNone/>
            </a:pPr>
            <a:r>
              <a:rPr lang="nb-NO" sz="1600" b="1" dirty="0"/>
              <a:t>	</a:t>
            </a:r>
            <a:r>
              <a:rPr lang="nb-NO" sz="1600" b="1" dirty="0" err="1"/>
              <a:t>client_id</a:t>
            </a:r>
            <a:r>
              <a:rPr lang="nb-NO" sz="1600" b="1" dirty="0"/>
              <a:t> = «</a:t>
            </a:r>
            <a:r>
              <a:rPr lang="nb-NO" sz="1600" b="1" dirty="0" err="1"/>
              <a:t>applicationid</a:t>
            </a:r>
            <a:r>
              <a:rPr lang="nb-NO" sz="1600" b="1" dirty="0"/>
              <a:t>"</a:t>
            </a:r>
          </a:p>
          <a:p>
            <a:pPr marL="0" indent="0">
              <a:buNone/>
            </a:pPr>
            <a:r>
              <a:rPr lang="nb-NO" sz="1600" b="1" dirty="0"/>
              <a:t>	</a:t>
            </a:r>
            <a:r>
              <a:rPr lang="nb-NO" sz="1600" b="1" dirty="0" err="1"/>
              <a:t>client_secret</a:t>
            </a:r>
            <a:r>
              <a:rPr lang="nb-NO" sz="1600" b="1" dirty="0"/>
              <a:t> = «</a:t>
            </a:r>
            <a:r>
              <a:rPr lang="nb-NO" sz="1600" b="1" dirty="0" err="1"/>
              <a:t>clientsecret</a:t>
            </a:r>
            <a:r>
              <a:rPr lang="nb-NO" sz="1600" b="1" dirty="0"/>
              <a:t>»</a:t>
            </a:r>
          </a:p>
          <a:p>
            <a:pPr marL="0" indent="0">
              <a:buNone/>
            </a:pPr>
            <a:r>
              <a:rPr lang="nb-NO" sz="1600" b="1" dirty="0"/>
              <a:t>	</a:t>
            </a:r>
            <a:r>
              <a:rPr lang="nb-NO" sz="1600" b="1" dirty="0" err="1"/>
              <a:t>tenant_id</a:t>
            </a:r>
            <a:r>
              <a:rPr lang="nb-NO" sz="1600" b="1" dirty="0"/>
              <a:t> = «</a:t>
            </a:r>
            <a:r>
              <a:rPr lang="nb-NO" sz="1600" b="1" dirty="0" err="1"/>
              <a:t>azureadtenantid</a:t>
            </a:r>
            <a:r>
              <a:rPr lang="nb-NO" sz="1600" b="1" dirty="0"/>
              <a:t>»</a:t>
            </a:r>
          </a:p>
          <a:p>
            <a:pPr marL="0" indent="0">
              <a:buNone/>
            </a:pPr>
            <a:r>
              <a:rPr lang="nb-NO" sz="1600" b="1" dirty="0"/>
              <a:t>	}</a:t>
            </a:r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sz="1700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b="1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3129DD4-23B6-4A2D-AC0E-29996A668BCD}"/>
              </a:ext>
            </a:extLst>
          </p:cNvPr>
          <p:cNvSpPr/>
          <p:nvPr/>
        </p:nvSpPr>
        <p:spPr>
          <a:xfrm rot="10800000">
            <a:off x="2195736" y="1491678"/>
            <a:ext cx="2880320" cy="431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5C6DE6C-5DA1-45AE-8273-0FB63A6B28F1}"/>
              </a:ext>
            </a:extLst>
          </p:cNvPr>
          <p:cNvSpPr/>
          <p:nvPr/>
        </p:nvSpPr>
        <p:spPr>
          <a:xfrm rot="10800000">
            <a:off x="3347864" y="2161457"/>
            <a:ext cx="2880320" cy="4823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2D9B243-E98A-4CCD-B9DC-2045EC4DA1B6}"/>
              </a:ext>
            </a:extLst>
          </p:cNvPr>
          <p:cNvSpPr/>
          <p:nvPr/>
        </p:nvSpPr>
        <p:spPr>
          <a:xfrm rot="10800000">
            <a:off x="4283968" y="3219821"/>
            <a:ext cx="1728192" cy="5040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ctangle 8"/>
          <p:cNvSpPr/>
          <p:nvPr/>
        </p:nvSpPr>
        <p:spPr>
          <a:xfrm>
            <a:off x="6300192" y="1275606"/>
            <a:ext cx="2602632" cy="7200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Filename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,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can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be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anything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must end in *.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tf</a:t>
            </a:r>
            <a:endParaRPr lang="nb-NO" sz="1600" dirty="0">
              <a:solidFill>
                <a:schemeClr val="tx1"/>
              </a:solidFill>
              <a:latin typeface="Museo Sans 30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0192" y="2115705"/>
            <a:ext cx="2602632" cy="7200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  <a:latin typeface="Museo Sans 300"/>
              </a:rPr>
              <a:t>Provider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name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and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version</a:t>
            </a:r>
            <a:endParaRPr lang="nb-NO" sz="1600" dirty="0">
              <a:solidFill>
                <a:schemeClr val="tx1"/>
              </a:solidFill>
              <a:latin typeface="Museo Sans 30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00192" y="3104570"/>
            <a:ext cx="2602632" cy="7200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  <a:latin typeface="Museo Sans 300"/>
              </a:rPr>
              <a:t>Service Principal for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authentication</a:t>
            </a:r>
            <a:endParaRPr lang="nb-NO" sz="1600" dirty="0">
              <a:solidFill>
                <a:schemeClr val="tx1"/>
              </a:solidFill>
              <a:latin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205898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Building Lego with Terraform and Microsoft Azure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nb-NO" dirty="0"/>
          </a:p>
        </p:txBody>
      </p:sp>
      <p:pic>
        <p:nvPicPr>
          <p:cNvPr id="1026" name="Picture 2" descr="Relatert bilde">
            <a:extLst>
              <a:ext uri="{FF2B5EF4-FFF2-40B4-BE49-F238E27FC236}">
                <a16:creationId xmlns:a16="http://schemas.microsoft.com/office/drawing/2014/main" id="{24877395-2EEA-4123-BB0A-67A97DEA0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48" y="2759633"/>
            <a:ext cx="1557152" cy="206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66707C-4C35-436D-8DD6-CE6E0A9D7CCD}"/>
              </a:ext>
            </a:extLst>
          </p:cNvPr>
          <p:cNvSpPr txBox="1"/>
          <p:nvPr/>
        </p:nvSpPr>
        <p:spPr>
          <a:xfrm>
            <a:off x="2339752" y="4227934"/>
            <a:ext cx="4536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Marius Sandbu</a:t>
            </a:r>
            <a:br>
              <a:rPr lang="en-US" sz="2000" b="1" dirty="0"/>
            </a:br>
            <a:r>
              <a:rPr lang="en-US" sz="2000" b="1" dirty="0"/>
              <a:t>Technical Cloud Lead @ EVRY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7717E7-5C36-46B6-BB36-FDF791598990}"/>
              </a:ext>
            </a:extLst>
          </p:cNvPr>
          <p:cNvSpPr txBox="1"/>
          <p:nvPr/>
        </p:nvSpPr>
        <p:spPr>
          <a:xfrm rot="1279741">
            <a:off x="822837" y="1821296"/>
            <a:ext cx="6480720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b-NO" sz="2400" b="1" dirty="0"/>
              <a:t>THIS SESSION DOES NOT ACTUALLY CONTAIN ANYTHING ABOUT LEGOS</a:t>
            </a:r>
            <a:endParaRPr lang="en-US" sz="2400" b="1" dirty="0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44AEDC80-E70C-466C-B6B6-6FEC06356373}"/>
              </a:ext>
            </a:extLst>
          </p:cNvPr>
          <p:cNvSpPr/>
          <p:nvPr/>
        </p:nvSpPr>
        <p:spPr>
          <a:xfrm>
            <a:off x="6830156" y="2827191"/>
            <a:ext cx="1557152" cy="18002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Modules</a:t>
            </a:r>
            <a:r>
              <a:rPr lang="nb-NO" b="1" dirty="0"/>
              <a:t> and variables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38432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nb-NO" sz="1600" b="1" dirty="0" err="1"/>
              <a:t>module</a:t>
            </a:r>
            <a:r>
              <a:rPr lang="nb-NO" sz="1600" b="1" dirty="0"/>
              <a:t> "</a:t>
            </a:r>
            <a:r>
              <a:rPr lang="nb-NO" sz="1600" b="1" dirty="0" err="1"/>
              <a:t>azure_provider</a:t>
            </a:r>
            <a:r>
              <a:rPr lang="nb-NO" sz="1600" b="1" dirty="0"/>
              <a:t>" {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nb-NO" sz="1600" b="1" dirty="0" err="1"/>
              <a:t>source</a:t>
            </a:r>
            <a:r>
              <a:rPr lang="nb-NO" sz="1600" b="1" dirty="0"/>
              <a:t> = "./</a:t>
            </a:r>
            <a:r>
              <a:rPr lang="nb-NO" sz="1600" b="1" dirty="0" err="1"/>
              <a:t>modules</a:t>
            </a:r>
            <a:r>
              <a:rPr lang="nb-NO" sz="1600" b="1" dirty="0"/>
              <a:t>/</a:t>
            </a:r>
            <a:r>
              <a:rPr lang="nb-NO" sz="1600" b="1" dirty="0" err="1"/>
              <a:t>azurepolicies</a:t>
            </a:r>
            <a:r>
              <a:rPr lang="nb-NO" sz="1600" b="1" dirty="0"/>
              <a:t>"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nb-NO" sz="1600" b="1" dirty="0" err="1"/>
              <a:t>name_prefix</a:t>
            </a:r>
            <a:r>
              <a:rPr lang="nb-NO" sz="1600" b="1" dirty="0"/>
              <a:t> = "test"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nb-NO" sz="1600" b="1" dirty="0" err="1"/>
              <a:t>allowed_regions</a:t>
            </a:r>
            <a:r>
              <a:rPr lang="nb-NO" sz="1600" b="1" dirty="0"/>
              <a:t> = "${</a:t>
            </a:r>
            <a:r>
              <a:rPr lang="nb-NO" sz="1600" b="1" dirty="0" err="1"/>
              <a:t>var.location</a:t>
            </a:r>
            <a:r>
              <a:rPr lang="nb-NO" sz="1600" b="1" dirty="0"/>
              <a:t>}"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nb-NO" sz="1600" b="1" dirty="0" err="1"/>
              <a:t>scope_of_policy_assignment</a:t>
            </a:r>
            <a:r>
              <a:rPr lang="nb-NO" sz="1600" b="1" dirty="0"/>
              <a:t> = "${</a:t>
            </a:r>
            <a:r>
              <a:rPr lang="nb-NO" sz="1600" b="1" dirty="0" err="1"/>
              <a:t>var.subscription_id</a:t>
            </a:r>
            <a:r>
              <a:rPr lang="nb-NO" sz="1600" b="1" dirty="0"/>
              <a:t>}"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nb-NO" sz="1600" b="1" dirty="0"/>
              <a:t>}</a:t>
            </a:r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sz="1700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b="1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Arrow: Right 5">
            <a:extLst>
              <a:ext uri="{FF2B5EF4-FFF2-40B4-BE49-F238E27FC236}">
                <a16:creationId xmlns:a16="http://schemas.microsoft.com/office/drawing/2014/main" id="{C3129DD4-23B6-4A2D-AC0E-29996A668BCD}"/>
              </a:ext>
            </a:extLst>
          </p:cNvPr>
          <p:cNvSpPr/>
          <p:nvPr/>
        </p:nvSpPr>
        <p:spPr>
          <a:xfrm rot="10800000">
            <a:off x="3419872" y="1707676"/>
            <a:ext cx="1872208" cy="431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C3129DD4-23B6-4A2D-AC0E-29996A668BCD}"/>
              </a:ext>
            </a:extLst>
          </p:cNvPr>
          <p:cNvSpPr/>
          <p:nvPr/>
        </p:nvSpPr>
        <p:spPr>
          <a:xfrm rot="10800000">
            <a:off x="4067944" y="2226095"/>
            <a:ext cx="1728192" cy="431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3129DD4-23B6-4A2D-AC0E-29996A668BCD}"/>
              </a:ext>
            </a:extLst>
          </p:cNvPr>
          <p:cNvSpPr/>
          <p:nvPr/>
        </p:nvSpPr>
        <p:spPr>
          <a:xfrm rot="10800000">
            <a:off x="4139952" y="3291830"/>
            <a:ext cx="1656184" cy="431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6145832" y="1419622"/>
            <a:ext cx="2602632" cy="7200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Name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of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module</a:t>
            </a:r>
            <a:endParaRPr lang="nb-NO" sz="1600" dirty="0">
              <a:solidFill>
                <a:schemeClr val="tx1"/>
              </a:solidFill>
              <a:latin typeface="Museo Sans 30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45832" y="2259721"/>
            <a:ext cx="2602632" cy="7200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Local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files, S3,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Git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, HTTP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URL’s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or Terraform Registry</a:t>
            </a:r>
          </a:p>
        </p:txBody>
      </p:sp>
      <p:sp>
        <p:nvSpPr>
          <p:cNvPr id="9" name="Rectangle 8"/>
          <p:cNvSpPr/>
          <p:nvPr/>
        </p:nvSpPr>
        <p:spPr>
          <a:xfrm>
            <a:off x="6145832" y="3248586"/>
            <a:ext cx="2602632" cy="7200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Tfvars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or var in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runtime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79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Using </a:t>
            </a:r>
            <a:r>
              <a:rPr lang="nb-NO" b="1" dirty="0" err="1"/>
              <a:t>remote</a:t>
            </a:r>
            <a:r>
              <a:rPr lang="nb-NO" b="1" dirty="0"/>
              <a:t> </a:t>
            </a:r>
            <a:r>
              <a:rPr lang="nb-NO" b="1" dirty="0" err="1"/>
              <a:t>state</a:t>
            </a:r>
            <a:r>
              <a:rPr lang="nb-NO" b="1" dirty="0"/>
              <a:t> and </a:t>
            </a:r>
            <a:r>
              <a:rPr lang="nb-NO" b="1" dirty="0" err="1"/>
              <a:t>secrets</a:t>
            </a:r>
            <a:endParaRPr lang="nb-NO" b="1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179512" y="1347614"/>
            <a:ext cx="8229600" cy="3384326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10000"/>
              </a:lnSpc>
              <a:buNone/>
            </a:pPr>
            <a:r>
              <a:rPr lang="nb-NO" sz="1600" b="1" dirty="0"/>
              <a:t>terraform {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nb-NO" sz="1600" b="1" dirty="0"/>
              <a:t>  </a:t>
            </a:r>
            <a:r>
              <a:rPr lang="nb-NO" sz="1600" b="1" dirty="0" err="1"/>
              <a:t>backend</a:t>
            </a:r>
            <a:r>
              <a:rPr lang="nb-NO" sz="1600" b="1" dirty="0"/>
              <a:t> «</a:t>
            </a:r>
            <a:r>
              <a:rPr lang="nb-NO" sz="1600" b="1" dirty="0" err="1"/>
              <a:t>consul</a:t>
            </a:r>
            <a:r>
              <a:rPr lang="nb-NO" sz="1600" b="1" dirty="0"/>
              <a:t>» {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nb-NO" sz="1600" b="1" dirty="0"/>
              <a:t>    </a:t>
            </a:r>
            <a:r>
              <a:rPr lang="nb-NO" sz="1600" b="1" dirty="0" err="1"/>
              <a:t>storage_account_name</a:t>
            </a:r>
            <a:r>
              <a:rPr lang="nb-NO" sz="1600" b="1" dirty="0"/>
              <a:t> = "abcd1234"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nb-NO" sz="1600" b="1" dirty="0"/>
              <a:t>    </a:t>
            </a:r>
            <a:r>
              <a:rPr lang="nb-NO" sz="1600" b="1" dirty="0" err="1"/>
              <a:t>container_name</a:t>
            </a:r>
            <a:r>
              <a:rPr lang="nb-NO" sz="1600" b="1" dirty="0"/>
              <a:t>       = "</a:t>
            </a:r>
            <a:r>
              <a:rPr lang="nb-NO" sz="1600" b="1" dirty="0" err="1"/>
              <a:t>tfstate</a:t>
            </a:r>
            <a:r>
              <a:rPr lang="nb-NO" sz="1600" b="1" dirty="0"/>
              <a:t>"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nb-NO" sz="1600" b="1" dirty="0"/>
              <a:t>    </a:t>
            </a:r>
            <a:r>
              <a:rPr lang="nb-NO" sz="1600" b="1" dirty="0" err="1"/>
              <a:t>key</a:t>
            </a:r>
            <a:r>
              <a:rPr lang="nb-NO" sz="1600" b="1" dirty="0"/>
              <a:t>                  = "</a:t>
            </a:r>
            <a:r>
              <a:rPr lang="nb-NO" sz="1600" b="1" dirty="0" err="1"/>
              <a:t>prod.terraform.tfstate</a:t>
            </a:r>
            <a:r>
              <a:rPr lang="nb-NO" sz="1600" b="1" dirty="0"/>
              <a:t>»</a:t>
            </a:r>
          </a:p>
          <a:p>
            <a:pPr marL="457200" lvl="1" indent="0">
              <a:lnSpc>
                <a:spcPct val="110000"/>
              </a:lnSpc>
              <a:buNone/>
            </a:pPr>
            <a:endParaRPr lang="nb-NO" sz="1600" b="1" dirty="0"/>
          </a:p>
          <a:p>
            <a:pPr marL="0" indent="0">
              <a:buNone/>
            </a:pPr>
            <a:r>
              <a:rPr lang="nb-NO" dirty="0"/>
              <a:t>	</a:t>
            </a:r>
          </a:p>
          <a:p>
            <a:pPr marL="0" indent="0">
              <a:buNone/>
            </a:pPr>
            <a:r>
              <a:rPr lang="nb-NO" sz="1600" b="1" dirty="0"/>
              <a:t>	provider "</a:t>
            </a:r>
            <a:r>
              <a:rPr lang="nb-NO" sz="1600" b="1" dirty="0" err="1"/>
              <a:t>vault</a:t>
            </a:r>
            <a:r>
              <a:rPr lang="nb-NO" sz="1600" b="1" dirty="0"/>
              <a:t>" {</a:t>
            </a:r>
          </a:p>
          <a:p>
            <a:pPr marL="0" indent="0">
              <a:buNone/>
            </a:pPr>
            <a:r>
              <a:rPr lang="nb-NO" sz="1600" b="1" dirty="0"/>
              <a:t>	</a:t>
            </a:r>
            <a:r>
              <a:rPr lang="nb-NO" sz="1600" b="1" dirty="0" err="1"/>
              <a:t>address</a:t>
            </a:r>
            <a:r>
              <a:rPr lang="nb-NO" sz="1600" b="1" dirty="0"/>
              <a:t> = "https://fdqn"</a:t>
            </a:r>
          </a:p>
          <a:p>
            <a:pPr marL="0" indent="0">
              <a:buNone/>
            </a:pPr>
            <a:r>
              <a:rPr lang="nb-NO" sz="1600" b="1" dirty="0"/>
              <a:t>	token = "${</a:t>
            </a:r>
            <a:r>
              <a:rPr lang="nb-NO" sz="1600" b="1" dirty="0" err="1"/>
              <a:t>var.token</a:t>
            </a:r>
            <a:r>
              <a:rPr lang="nb-NO" sz="1600" b="1" dirty="0"/>
              <a:t>}"</a:t>
            </a:r>
          </a:p>
          <a:p>
            <a:pPr marL="0" indent="0">
              <a:buNone/>
            </a:pPr>
            <a:r>
              <a:rPr lang="nb-NO" sz="1600" b="1" dirty="0"/>
              <a:t>	}</a:t>
            </a:r>
          </a:p>
          <a:p>
            <a:pPr marL="0" indent="0">
              <a:buNone/>
            </a:pPr>
            <a:br>
              <a:rPr lang="nb-NO" dirty="0"/>
            </a:br>
            <a:endParaRPr lang="nb-NO" dirty="0"/>
          </a:p>
          <a:p>
            <a:pPr marL="457200" lvl="1" indent="0">
              <a:lnSpc>
                <a:spcPct val="110000"/>
              </a:lnSpc>
              <a:buNone/>
            </a:pPr>
            <a:endParaRPr lang="nb-NO" sz="1600" b="1" dirty="0"/>
          </a:p>
          <a:p>
            <a:pPr marL="457200" lvl="1" indent="0">
              <a:lnSpc>
                <a:spcPct val="110000"/>
              </a:lnSpc>
              <a:buNone/>
            </a:pPr>
            <a:endParaRPr lang="nb-NO" sz="1600" b="1" dirty="0"/>
          </a:p>
          <a:p>
            <a:pPr marL="457200" lvl="1" indent="0">
              <a:lnSpc>
                <a:spcPct val="110000"/>
              </a:lnSpc>
              <a:buNone/>
            </a:pPr>
            <a:endParaRPr lang="nb-NO" sz="1600" b="1" dirty="0"/>
          </a:p>
          <a:p>
            <a:pPr lvl="1">
              <a:lnSpc>
                <a:spcPct val="170000"/>
              </a:lnSpc>
            </a:pPr>
            <a:endParaRPr lang="nb-NO" sz="1700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b="1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3129DD4-23B6-4A2D-AC0E-29996A668BCD}"/>
              </a:ext>
            </a:extLst>
          </p:cNvPr>
          <p:cNvSpPr/>
          <p:nvPr/>
        </p:nvSpPr>
        <p:spPr>
          <a:xfrm rot="10800000">
            <a:off x="4572000" y="1707674"/>
            <a:ext cx="1368152" cy="431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ctangle 6"/>
          <p:cNvSpPr/>
          <p:nvPr/>
        </p:nvSpPr>
        <p:spPr>
          <a:xfrm>
            <a:off x="5873316" y="1525986"/>
            <a:ext cx="2602632" cy="7200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  <a:latin typeface="Museo Sans 300"/>
              </a:rPr>
              <a:t>Supports multiple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state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backends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:</a:t>
            </a:r>
            <a:br>
              <a:rPr lang="nb-NO" sz="1600" dirty="0">
                <a:solidFill>
                  <a:schemeClr val="tx1"/>
                </a:solidFill>
                <a:latin typeface="Museo Sans 300"/>
              </a:rPr>
            </a:br>
            <a:r>
              <a:rPr lang="nb-NO" sz="1600" dirty="0">
                <a:solidFill>
                  <a:schemeClr val="tx1"/>
                </a:solidFill>
                <a:latin typeface="Museo Sans 300"/>
              </a:rPr>
              <a:t>S3,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Blob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,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Consul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, GCS</a:t>
            </a:r>
          </a:p>
        </p:txBody>
      </p:sp>
      <p:sp>
        <p:nvSpPr>
          <p:cNvPr id="9" name="Arrow: Right 5">
            <a:extLst>
              <a:ext uri="{FF2B5EF4-FFF2-40B4-BE49-F238E27FC236}">
                <a16:creationId xmlns:a16="http://schemas.microsoft.com/office/drawing/2014/main" id="{C3129DD4-23B6-4A2D-AC0E-29996A668BCD}"/>
              </a:ext>
            </a:extLst>
          </p:cNvPr>
          <p:cNvSpPr/>
          <p:nvPr/>
        </p:nvSpPr>
        <p:spPr>
          <a:xfrm rot="10800000">
            <a:off x="4572000" y="3507865"/>
            <a:ext cx="1368152" cy="431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7"/>
          <p:cNvSpPr/>
          <p:nvPr/>
        </p:nvSpPr>
        <p:spPr>
          <a:xfrm>
            <a:off x="5906440" y="3363838"/>
            <a:ext cx="2602632" cy="7200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  <a:latin typeface="Museo Sans 300"/>
              </a:rPr>
              <a:t>Supports multiple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vault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backends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:</a:t>
            </a:r>
            <a:br>
              <a:rPr lang="nb-NO" sz="1600" dirty="0">
                <a:solidFill>
                  <a:schemeClr val="tx1"/>
                </a:solidFill>
                <a:latin typeface="Museo Sans 300"/>
              </a:rPr>
            </a:br>
            <a:r>
              <a:rPr lang="nb-NO" sz="1600" dirty="0">
                <a:solidFill>
                  <a:schemeClr val="tx1"/>
                </a:solidFill>
                <a:latin typeface="Museo Sans 300"/>
              </a:rPr>
              <a:t>S3,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Blob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,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Vault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, GCS</a:t>
            </a:r>
          </a:p>
        </p:txBody>
      </p:sp>
    </p:spTree>
    <p:extLst>
      <p:ext uri="{BB962C8B-B14F-4D97-AF65-F5344CB8AC3E}">
        <p14:creationId xmlns:p14="http://schemas.microsoft.com/office/powerpoint/2010/main" val="403326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5">
            <a:extLst>
              <a:ext uri="{FF2B5EF4-FFF2-40B4-BE49-F238E27FC236}">
                <a16:creationId xmlns:a16="http://schemas.microsoft.com/office/drawing/2014/main" id="{C3129DD4-23B6-4A2D-AC0E-29996A668BCD}"/>
              </a:ext>
            </a:extLst>
          </p:cNvPr>
          <p:cNvSpPr/>
          <p:nvPr/>
        </p:nvSpPr>
        <p:spPr>
          <a:xfrm rot="10800000">
            <a:off x="4572000" y="3579935"/>
            <a:ext cx="1872208" cy="431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Working</a:t>
            </a:r>
            <a:r>
              <a:rPr lang="nb-NO" b="1" dirty="0"/>
              <a:t> </a:t>
            </a:r>
            <a:r>
              <a:rPr lang="nb-NO" b="1" dirty="0" err="1"/>
              <a:t>with</a:t>
            </a:r>
            <a:r>
              <a:rPr lang="nb-NO" b="1" dirty="0"/>
              <a:t> multiple </a:t>
            </a:r>
            <a:r>
              <a:rPr lang="nb-NO" b="1" dirty="0" err="1"/>
              <a:t>subscriptions</a:t>
            </a:r>
            <a:endParaRPr lang="nb-NO" b="1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384326"/>
          </a:xfrm>
        </p:spPr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sz="1700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b="1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tekst 2"/>
          <p:cNvSpPr txBox="1">
            <a:spLocks/>
          </p:cNvSpPr>
          <p:nvPr/>
        </p:nvSpPr>
        <p:spPr>
          <a:xfrm>
            <a:off x="107504" y="1419622"/>
            <a:ext cx="8229600" cy="3384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b-NO" sz="1600" b="1" dirty="0"/>
              <a:t>	</a:t>
            </a:r>
            <a:r>
              <a:rPr lang="nb-NO" sz="1600" b="1" u="sng" dirty="0"/>
              <a:t>main.tf</a:t>
            </a:r>
          </a:p>
          <a:p>
            <a:pPr marL="0" indent="0">
              <a:buFont typeface="Arial"/>
              <a:buNone/>
            </a:pPr>
            <a:r>
              <a:rPr lang="nb-NO" sz="1600" b="1" dirty="0"/>
              <a:t>	provider "</a:t>
            </a:r>
            <a:r>
              <a:rPr lang="nb-NO" sz="1600" b="1" dirty="0" err="1"/>
              <a:t>azurerm</a:t>
            </a:r>
            <a:r>
              <a:rPr lang="nb-NO" sz="1600" b="1" dirty="0"/>
              <a:t>" {</a:t>
            </a:r>
          </a:p>
          <a:p>
            <a:pPr marL="0" indent="0">
              <a:buFont typeface="Arial"/>
              <a:buNone/>
            </a:pPr>
            <a:r>
              <a:rPr lang="nb-NO" sz="1600" b="1" dirty="0"/>
              <a:t>		</a:t>
            </a:r>
            <a:r>
              <a:rPr lang="nb-NO" sz="1600" b="1" dirty="0" err="1"/>
              <a:t>subscription_id</a:t>
            </a:r>
            <a:r>
              <a:rPr lang="nb-NO" sz="1600" b="1" dirty="0"/>
              <a:t> = «</a:t>
            </a:r>
            <a:r>
              <a:rPr lang="nb-NO" sz="1600" b="1" dirty="0" err="1"/>
              <a:t>subscriptionid</a:t>
            </a:r>
            <a:r>
              <a:rPr lang="nb-NO" sz="1600" b="1" dirty="0"/>
              <a:t>»</a:t>
            </a:r>
          </a:p>
          <a:p>
            <a:pPr marL="0" indent="0">
              <a:buFont typeface="Arial"/>
              <a:buNone/>
            </a:pPr>
            <a:r>
              <a:rPr lang="nb-NO" sz="1600" b="1" dirty="0"/>
              <a:t>		alias =first»</a:t>
            </a:r>
          </a:p>
          <a:p>
            <a:pPr marL="0" indent="0">
              <a:buFont typeface="Arial"/>
              <a:buNone/>
            </a:pPr>
            <a:r>
              <a:rPr lang="nb-NO" sz="1600" b="1" dirty="0"/>
              <a:t>		}</a:t>
            </a:r>
          </a:p>
          <a:p>
            <a:pPr marL="0" indent="0">
              <a:buFont typeface="Arial"/>
              <a:buNone/>
            </a:pPr>
            <a:endParaRPr lang="nb-NO" sz="1600" b="1" dirty="0"/>
          </a:p>
          <a:p>
            <a:pPr marL="0" indent="0">
              <a:buNone/>
            </a:pPr>
            <a:r>
              <a:rPr lang="nb-NO" sz="1600" b="1" dirty="0"/>
              <a:t>	provider "</a:t>
            </a:r>
            <a:r>
              <a:rPr lang="nb-NO" sz="1600" b="1" dirty="0" err="1"/>
              <a:t>azurerm</a:t>
            </a:r>
            <a:r>
              <a:rPr lang="nb-NO" sz="1600" b="1" dirty="0"/>
              <a:t>" {</a:t>
            </a:r>
          </a:p>
          <a:p>
            <a:pPr marL="0" indent="0">
              <a:buNone/>
            </a:pPr>
            <a:r>
              <a:rPr lang="nb-NO" sz="1600" b="1" dirty="0"/>
              <a:t>		</a:t>
            </a:r>
            <a:r>
              <a:rPr lang="nb-NO" sz="1600" b="1" dirty="0" err="1"/>
              <a:t>subscription_id</a:t>
            </a:r>
            <a:r>
              <a:rPr lang="nb-NO" sz="1600" b="1" dirty="0"/>
              <a:t> = «</a:t>
            </a:r>
            <a:r>
              <a:rPr lang="nb-NO" sz="1600" b="1" dirty="0" err="1"/>
              <a:t>subscriptionid</a:t>
            </a:r>
            <a:r>
              <a:rPr lang="nb-NO" sz="1600" b="1" dirty="0"/>
              <a:t>»</a:t>
            </a:r>
          </a:p>
          <a:p>
            <a:pPr marL="0" indent="0">
              <a:buNone/>
            </a:pPr>
            <a:r>
              <a:rPr lang="nb-NO" sz="1600" b="1" dirty="0"/>
              <a:t>		alias =</a:t>
            </a:r>
            <a:r>
              <a:rPr lang="nb-NO" sz="1600" b="1" dirty="0" err="1"/>
              <a:t>second</a:t>
            </a:r>
            <a:r>
              <a:rPr lang="nb-NO" sz="1600" b="1" dirty="0"/>
              <a:t>»</a:t>
            </a:r>
          </a:p>
          <a:p>
            <a:pPr marL="0" indent="0">
              <a:buNone/>
            </a:pPr>
            <a:r>
              <a:rPr lang="nb-NO" sz="1600" b="1" dirty="0"/>
              <a:t>		}</a:t>
            </a:r>
          </a:p>
          <a:p>
            <a:pPr marL="0" indent="0">
              <a:buFont typeface="Arial"/>
              <a:buNone/>
            </a:pPr>
            <a:endParaRPr lang="nb-NO" sz="1600" b="1" i="1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sz="1700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b="1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C3129DD4-23B6-4A2D-AC0E-29996A668BCD}"/>
              </a:ext>
            </a:extLst>
          </p:cNvPr>
          <p:cNvSpPr/>
          <p:nvPr/>
        </p:nvSpPr>
        <p:spPr>
          <a:xfrm rot="10800000">
            <a:off x="4572000" y="1722193"/>
            <a:ext cx="1872208" cy="4319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ectangle 5"/>
          <p:cNvSpPr/>
          <p:nvPr/>
        </p:nvSpPr>
        <p:spPr>
          <a:xfrm>
            <a:off x="6145832" y="1532454"/>
            <a:ext cx="2602632" cy="7200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Requires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also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application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id,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application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secret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and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tenant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id </a:t>
            </a:r>
          </a:p>
        </p:txBody>
      </p:sp>
      <p:sp>
        <p:nvSpPr>
          <p:cNvPr id="9" name="Rectangle 8"/>
          <p:cNvSpPr/>
          <p:nvPr/>
        </p:nvSpPr>
        <p:spPr>
          <a:xfrm>
            <a:off x="6115000" y="3435846"/>
            <a:ext cx="2602632" cy="7200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Can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also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be used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with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multiple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providers</a:t>
            </a:r>
            <a:endParaRPr lang="nb-NO" sz="1600" dirty="0">
              <a:solidFill>
                <a:schemeClr val="tx1"/>
              </a:solidFill>
              <a:latin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75561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6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Working</a:t>
            </a:r>
            <a:r>
              <a:rPr lang="nb-NO" b="1" dirty="0"/>
              <a:t> </a:t>
            </a:r>
            <a:r>
              <a:rPr lang="nb-NO" b="1" dirty="0" err="1"/>
              <a:t>with</a:t>
            </a:r>
            <a:r>
              <a:rPr lang="nb-NO" b="1" dirty="0"/>
              <a:t> multiple </a:t>
            </a:r>
            <a:r>
              <a:rPr lang="nb-NO" b="1" dirty="0" err="1"/>
              <a:t>subscriptions</a:t>
            </a:r>
            <a:endParaRPr lang="nb-NO" b="1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491630"/>
            <a:ext cx="8229600" cy="3384326"/>
          </a:xfrm>
        </p:spPr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sz="1700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b="1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4" name="Plassholder for tekst 2"/>
          <p:cNvSpPr txBox="1">
            <a:spLocks/>
          </p:cNvSpPr>
          <p:nvPr/>
        </p:nvSpPr>
        <p:spPr>
          <a:xfrm>
            <a:off x="683568" y="1419622"/>
            <a:ext cx="8229600" cy="338432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1600" b="1" dirty="0"/>
              <a:t>provider "</a:t>
            </a:r>
            <a:r>
              <a:rPr lang="nb-NO" sz="1600" b="1" dirty="0" err="1"/>
              <a:t>azurerm</a:t>
            </a:r>
            <a:r>
              <a:rPr lang="nb-NO" sz="1600" b="1" dirty="0"/>
              <a:t>" { ... }</a:t>
            </a:r>
          </a:p>
          <a:p>
            <a:pPr marL="0" indent="0">
              <a:buNone/>
            </a:pPr>
            <a:r>
              <a:rPr lang="nb-NO" sz="1600" b="1" dirty="0"/>
              <a:t>provider "</a:t>
            </a:r>
            <a:r>
              <a:rPr lang="nb-NO" sz="1600" b="1" dirty="0" err="1"/>
              <a:t>azurerm</a:t>
            </a:r>
            <a:r>
              <a:rPr lang="nb-NO" sz="1600" b="1" dirty="0"/>
              <a:t>" { ... }</a:t>
            </a:r>
          </a:p>
          <a:p>
            <a:pPr marL="0" indent="0">
              <a:buNone/>
            </a:pPr>
            <a:r>
              <a:rPr lang="nb-NO" sz="1600" b="1" dirty="0"/>
              <a:t>	 </a:t>
            </a:r>
            <a:r>
              <a:rPr lang="nb-NO" sz="1600" b="1" dirty="0" err="1"/>
              <a:t>resource</a:t>
            </a:r>
            <a:r>
              <a:rPr lang="nb-NO" sz="1600" b="1" dirty="0"/>
              <a:t> "</a:t>
            </a:r>
            <a:r>
              <a:rPr lang="nb-NO" sz="1600" b="1" dirty="0" err="1"/>
              <a:t>azurerm_resource_group</a:t>
            </a:r>
            <a:r>
              <a:rPr lang="nb-NO" sz="1600" b="1" dirty="0"/>
              <a:t>" "first" {</a:t>
            </a:r>
          </a:p>
          <a:p>
            <a:pPr marL="0" indent="0">
              <a:buNone/>
            </a:pPr>
            <a:r>
              <a:rPr lang="nb-NO" sz="1600" b="1" dirty="0"/>
              <a:t>	 </a:t>
            </a:r>
            <a:r>
              <a:rPr lang="nb-NO" sz="1600" b="1" dirty="0" err="1"/>
              <a:t>name</a:t>
            </a:r>
            <a:r>
              <a:rPr lang="nb-NO" sz="1600" b="1" dirty="0"/>
              <a:t> = "first-</a:t>
            </a:r>
            <a:r>
              <a:rPr lang="nb-NO" sz="1600" b="1" dirty="0" err="1"/>
              <a:t>rg</a:t>
            </a:r>
            <a:r>
              <a:rPr lang="nb-NO" sz="1600" b="1" dirty="0"/>
              <a:t>«</a:t>
            </a:r>
          </a:p>
          <a:p>
            <a:pPr marL="0" indent="0">
              <a:buNone/>
            </a:pPr>
            <a:r>
              <a:rPr lang="nb-NO" sz="1600" b="1" dirty="0"/>
              <a:t>	 location = "West Europe»</a:t>
            </a:r>
          </a:p>
          <a:p>
            <a:pPr marL="0" indent="0">
              <a:buNone/>
            </a:pPr>
            <a:r>
              <a:rPr lang="nb-NO" sz="1600" b="1" dirty="0"/>
              <a:t> provider = "</a:t>
            </a:r>
            <a:r>
              <a:rPr lang="nb-NO" sz="1600" b="1" dirty="0" err="1"/>
              <a:t>azurerm.first</a:t>
            </a:r>
            <a:r>
              <a:rPr lang="nb-NO" sz="1600" b="1" dirty="0"/>
              <a:t>" </a:t>
            </a:r>
            <a:br>
              <a:rPr lang="nb-NO" sz="1600" b="1" dirty="0"/>
            </a:br>
            <a:r>
              <a:rPr lang="nb-NO" sz="1600" b="1" dirty="0"/>
              <a:t>}</a:t>
            </a:r>
          </a:p>
          <a:p>
            <a:pPr marL="0" indent="0">
              <a:buNone/>
            </a:pPr>
            <a:endParaRPr lang="nb-NO" sz="1600" b="1" dirty="0"/>
          </a:p>
          <a:p>
            <a:pPr marL="0" indent="0">
              <a:buNone/>
            </a:pPr>
            <a:r>
              <a:rPr lang="nb-NO" sz="1600" b="1" dirty="0"/>
              <a:t>	 </a:t>
            </a:r>
            <a:r>
              <a:rPr lang="nb-NO" sz="1600" b="1" dirty="0" err="1"/>
              <a:t>resource</a:t>
            </a:r>
            <a:r>
              <a:rPr lang="nb-NO" sz="1600" b="1" dirty="0"/>
              <a:t> "</a:t>
            </a:r>
            <a:r>
              <a:rPr lang="nb-NO" sz="1600" b="1" dirty="0" err="1"/>
              <a:t>azurerm_resource_group</a:t>
            </a:r>
            <a:r>
              <a:rPr lang="nb-NO" sz="1600" b="1" dirty="0"/>
              <a:t>" "</a:t>
            </a:r>
            <a:r>
              <a:rPr lang="nb-NO" sz="1600" b="1" dirty="0" err="1"/>
              <a:t>second</a:t>
            </a:r>
            <a:r>
              <a:rPr lang="nb-NO" sz="1600" b="1" dirty="0"/>
              <a:t>« { </a:t>
            </a:r>
          </a:p>
          <a:p>
            <a:pPr marL="0" indent="0">
              <a:buNone/>
            </a:pPr>
            <a:r>
              <a:rPr lang="nb-NO" sz="1600" b="1" dirty="0"/>
              <a:t>	 </a:t>
            </a:r>
            <a:r>
              <a:rPr lang="nb-NO" sz="1600" b="1" dirty="0" err="1"/>
              <a:t>name</a:t>
            </a:r>
            <a:r>
              <a:rPr lang="nb-NO" sz="1600" b="1" dirty="0"/>
              <a:t> = "second-</a:t>
            </a:r>
            <a:r>
              <a:rPr lang="nb-NO" sz="1600" b="1" dirty="0" err="1"/>
              <a:t>rg</a:t>
            </a:r>
            <a:r>
              <a:rPr lang="nb-NO" sz="1600" b="1" dirty="0"/>
              <a:t>«</a:t>
            </a:r>
          </a:p>
          <a:p>
            <a:pPr marL="0" indent="0">
              <a:buNone/>
            </a:pPr>
            <a:r>
              <a:rPr lang="nb-NO" sz="1600" b="1" dirty="0"/>
              <a:t>	 location = «North Europe»</a:t>
            </a:r>
          </a:p>
          <a:p>
            <a:pPr marL="0" indent="0">
              <a:buNone/>
            </a:pPr>
            <a:r>
              <a:rPr lang="nb-NO" sz="1600" b="1" dirty="0"/>
              <a:t> provider = "</a:t>
            </a:r>
            <a:r>
              <a:rPr lang="nb-NO" sz="1600" b="1" dirty="0" err="1"/>
              <a:t>azurerm.second</a:t>
            </a:r>
            <a:r>
              <a:rPr lang="nb-NO" sz="1600" b="1" dirty="0"/>
              <a:t>" </a:t>
            </a:r>
            <a:br>
              <a:rPr lang="nb-NO" sz="1600" b="1" dirty="0"/>
            </a:br>
            <a:r>
              <a:rPr lang="nb-NO" sz="1600" b="1" dirty="0"/>
              <a:t>}</a:t>
            </a:r>
            <a:endParaRPr lang="nb-NO" sz="1600" b="1" i="1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sz="1700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b="1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5" name="Rectangle 4"/>
          <p:cNvSpPr/>
          <p:nvPr/>
        </p:nvSpPr>
        <p:spPr>
          <a:xfrm>
            <a:off x="5940152" y="1563688"/>
            <a:ext cx="2602632" cy="72005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>
                <a:solidFill>
                  <a:schemeClr val="tx1"/>
                </a:solidFill>
                <a:latin typeface="Museo Sans 300"/>
              </a:rPr>
              <a:t>Provider Alias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does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not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work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within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a </a:t>
            </a:r>
            <a:r>
              <a:rPr lang="nb-NO" sz="1600" dirty="0" err="1">
                <a:solidFill>
                  <a:schemeClr val="tx1"/>
                </a:solidFill>
                <a:latin typeface="Museo Sans 300"/>
              </a:rPr>
              <a:t>module</a:t>
            </a:r>
            <a:r>
              <a:rPr lang="nb-NO" sz="1600" dirty="0">
                <a:solidFill>
                  <a:schemeClr val="tx1"/>
                </a:solidFill>
                <a:latin typeface="Museo Sans 300"/>
              </a:rPr>
              <a:t> </a:t>
            </a:r>
            <a:r>
              <a:rPr lang="nb-NO" sz="1600" dirty="0">
                <a:solidFill>
                  <a:schemeClr val="tx1"/>
                </a:solidFill>
                <a:latin typeface="Museo Sans 300"/>
                <a:sym typeface="Wingdings" panose="05000000000000000000" pitchFamily="2" charset="2"/>
              </a:rPr>
              <a:t></a:t>
            </a:r>
            <a:endParaRPr lang="nb-NO" sz="1600" dirty="0">
              <a:solidFill>
                <a:schemeClr val="tx1"/>
              </a:solidFill>
              <a:latin typeface="Museo Sans 300"/>
            </a:endParaRPr>
          </a:p>
        </p:txBody>
      </p:sp>
    </p:spTree>
    <p:extLst>
      <p:ext uri="{BB962C8B-B14F-4D97-AF65-F5344CB8AC3E}">
        <p14:creationId xmlns:p14="http://schemas.microsoft.com/office/powerpoint/2010/main" val="93490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What</a:t>
            </a:r>
            <a:r>
              <a:rPr lang="nb-NO" b="1" dirty="0"/>
              <a:t> </a:t>
            </a:r>
            <a:r>
              <a:rPr lang="nb-NO" b="1" dirty="0" err="1"/>
              <a:t>if</a:t>
            </a:r>
            <a:r>
              <a:rPr lang="nb-NO" b="1" dirty="0"/>
              <a:t>?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deploy resources outside of Terraform?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It doesn’t care</a:t>
            </a:r>
            <a:r>
              <a:rPr lang="en-US" sz="1600" dirty="0"/>
              <a:t>, destroy will delete anything contained within a resource group for instance if that is part of configuration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https://github.com/andyt530/az2tf</a:t>
            </a:r>
            <a:r>
              <a:rPr lang="en-US" sz="1600" dirty="0"/>
              <a:t> tool to convert ARM to Terraform HCL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800" b="1" dirty="0"/>
              <a:t>I </a:t>
            </a:r>
            <a:r>
              <a:rPr lang="en-US" sz="1800" b="1" dirty="0"/>
              <a:t>want to see deployment status of Terraform using Get-</a:t>
            </a:r>
            <a:r>
              <a:rPr lang="en-US" sz="1800" b="1" dirty="0" err="1"/>
              <a:t>AzResourceDeployment</a:t>
            </a:r>
            <a:r>
              <a:rPr lang="en-US" sz="1800" b="1" dirty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Not reflected </a:t>
            </a:r>
            <a:r>
              <a:rPr lang="en-US" sz="1600" dirty="0"/>
              <a:t>in either the portal or CLI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I want do deploy something that is not supported in Terraform?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/>
              <a:t>Can still use ARM </a:t>
            </a:r>
            <a:r>
              <a:rPr lang="en-US" sz="1600" dirty="0"/>
              <a:t>within Terraform for non-supported features, but it has some limitations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3797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Terraform ARM </a:t>
            </a:r>
            <a:r>
              <a:rPr lang="nb-NO" b="1" dirty="0" err="1"/>
              <a:t>template</a:t>
            </a:r>
            <a:endParaRPr lang="nb-NO" b="1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423472"/>
            <a:ext cx="8229600" cy="3384326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nb-NO" sz="1500" b="1" dirty="0" err="1"/>
              <a:t>resource</a:t>
            </a:r>
            <a:r>
              <a:rPr lang="nb-NO" sz="1500" b="1" dirty="0"/>
              <a:t> "</a:t>
            </a:r>
            <a:r>
              <a:rPr lang="nb-NO" sz="1500" b="1" dirty="0" err="1"/>
              <a:t>azurerm_resource_group</a:t>
            </a:r>
            <a:r>
              <a:rPr lang="nb-NO" sz="1500" b="1" dirty="0"/>
              <a:t>" "test" {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sz="1500" b="1" dirty="0"/>
              <a:t>	</a:t>
            </a:r>
            <a:r>
              <a:rPr lang="nb-NO" sz="1500" b="1" dirty="0" err="1"/>
              <a:t>name</a:t>
            </a:r>
            <a:r>
              <a:rPr lang="nb-NO" sz="1500" b="1" dirty="0"/>
              <a:t> = "</a:t>
            </a:r>
            <a:r>
              <a:rPr lang="nb-NO" sz="1500" b="1" dirty="0" err="1"/>
              <a:t>example-resources</a:t>
            </a:r>
            <a:r>
              <a:rPr lang="nb-NO" sz="1500" b="1" dirty="0"/>
              <a:t>«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sz="1500" b="1" dirty="0"/>
              <a:t>	 location = "West Europe"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sz="1500" b="1" dirty="0"/>
              <a:t>}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sz="1500" b="1" dirty="0"/>
              <a:t> </a:t>
            </a:r>
            <a:r>
              <a:rPr lang="nb-NO" sz="1500" b="1" dirty="0" err="1"/>
              <a:t>resource</a:t>
            </a:r>
            <a:r>
              <a:rPr lang="nb-NO" sz="1500" b="1" dirty="0"/>
              <a:t> "</a:t>
            </a:r>
            <a:r>
              <a:rPr lang="nb-NO" sz="1500" b="1" dirty="0" err="1"/>
              <a:t>azurerm_template_deployment</a:t>
            </a:r>
            <a:r>
              <a:rPr lang="nb-NO" sz="1500" b="1" dirty="0"/>
              <a:t>" "test" {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sz="1500" b="1" dirty="0" err="1"/>
              <a:t>name</a:t>
            </a:r>
            <a:r>
              <a:rPr lang="nb-NO" sz="1500" b="1" dirty="0"/>
              <a:t> = "</a:t>
            </a:r>
            <a:r>
              <a:rPr lang="nb-NO" sz="1500" b="1" dirty="0" err="1"/>
              <a:t>example-template</a:t>
            </a:r>
            <a:r>
              <a:rPr lang="nb-NO" sz="1500" b="1" dirty="0"/>
              <a:t>" </a:t>
            </a:r>
            <a:r>
              <a:rPr lang="nb-NO" sz="1500" b="1" dirty="0" err="1"/>
              <a:t>resource_group_name</a:t>
            </a:r>
            <a:r>
              <a:rPr lang="nb-NO" sz="1500" b="1" dirty="0"/>
              <a:t> = "${azurerm_resource_group.test.name}" </a:t>
            </a:r>
            <a:r>
              <a:rPr lang="nb-NO" sz="1500" b="1" dirty="0" err="1"/>
              <a:t>template_body</a:t>
            </a:r>
            <a:r>
              <a:rPr lang="nb-NO" sz="1500" b="1" dirty="0"/>
              <a:t> = "${file("arm-</a:t>
            </a:r>
            <a:r>
              <a:rPr lang="nb-NO" sz="1500" b="1" dirty="0" err="1"/>
              <a:t>template.json</a:t>
            </a:r>
            <a:r>
              <a:rPr lang="nb-NO" sz="1500" b="1" dirty="0"/>
              <a:t>")}"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sz="1500" b="1" dirty="0"/>
              <a:t>parameters { "</a:t>
            </a:r>
            <a:r>
              <a:rPr lang="nb-NO" sz="1500" b="1" dirty="0" err="1"/>
              <a:t>storageAccountType</a:t>
            </a:r>
            <a:r>
              <a:rPr lang="nb-NO" sz="1500" b="1" dirty="0"/>
              <a:t>" = "</a:t>
            </a:r>
            <a:r>
              <a:rPr lang="nb-NO" sz="1500" b="1" dirty="0" err="1"/>
              <a:t>Standard_LRS</a:t>
            </a:r>
            <a:r>
              <a:rPr lang="nb-NO" sz="1500" b="1" dirty="0"/>
              <a:t>" }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sz="1500" b="1" dirty="0" err="1"/>
              <a:t>deployment_mode</a:t>
            </a:r>
            <a:r>
              <a:rPr lang="nb-NO" sz="1500" b="1" dirty="0"/>
              <a:t> = "</a:t>
            </a:r>
            <a:r>
              <a:rPr lang="nb-NO" sz="1500" b="1" dirty="0" err="1"/>
              <a:t>Incremental</a:t>
            </a:r>
            <a:r>
              <a:rPr lang="nb-NO" sz="1500" b="1" dirty="0"/>
              <a:t>"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nb-NO" sz="1500" b="1" dirty="0"/>
              <a:t>} </a:t>
            </a:r>
            <a:endParaRPr lang="en-US" sz="15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08500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 err="1"/>
              <a:t>What</a:t>
            </a:r>
            <a:r>
              <a:rPr lang="nb-NO" b="1" dirty="0"/>
              <a:t> </a:t>
            </a:r>
            <a:r>
              <a:rPr lang="nb-NO" b="1" dirty="0" err="1"/>
              <a:t>about</a:t>
            </a:r>
            <a:r>
              <a:rPr lang="nb-NO" b="1" dirty="0"/>
              <a:t> </a:t>
            </a:r>
            <a:r>
              <a:rPr lang="nb-NO" b="1" dirty="0" err="1"/>
              <a:t>the</a:t>
            </a:r>
            <a:r>
              <a:rPr lang="nb-NO" b="1" dirty="0"/>
              <a:t> ARM and Terraform provider?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302B406C-069F-4DB3-9B9A-D2B60B4AC128}"/>
              </a:ext>
            </a:extLst>
          </p:cNvPr>
          <p:cNvSpPr txBox="1">
            <a:spLocks/>
          </p:cNvSpPr>
          <p:nvPr/>
        </p:nvSpPr>
        <p:spPr>
          <a:xfrm>
            <a:off x="469459" y="1556026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sz="1200" dirty="0"/>
          </a:p>
          <a:p>
            <a:endParaRPr lang="nb-NO" dirty="0"/>
          </a:p>
        </p:txBody>
      </p:sp>
      <p:pic>
        <p:nvPicPr>
          <p:cNvPr id="4098" name="Picture 2" descr="https://azurecomcdn.azureedge.net/mediahandler/acomblog/media/Default/blog/1f933e0f-ab45-479b-ab76-69a42734c9e8.png">
            <a:extLst>
              <a:ext uri="{FF2B5EF4-FFF2-40B4-BE49-F238E27FC236}">
                <a16:creationId xmlns:a16="http://schemas.microsoft.com/office/drawing/2014/main" id="{C2ACD442-0A57-41D0-A114-3120906D4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9" y="1480592"/>
            <a:ext cx="8229600" cy="24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7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 err="1"/>
              <a:t>What</a:t>
            </a:r>
            <a:r>
              <a:rPr lang="nb-NO" b="1" dirty="0"/>
              <a:t> </a:t>
            </a:r>
            <a:r>
              <a:rPr lang="nb-NO" b="1" dirty="0" err="1"/>
              <a:t>about</a:t>
            </a:r>
            <a:r>
              <a:rPr lang="nb-NO" b="1" dirty="0"/>
              <a:t> </a:t>
            </a:r>
            <a:r>
              <a:rPr lang="nb-NO" b="1" dirty="0" err="1"/>
              <a:t>the</a:t>
            </a:r>
            <a:r>
              <a:rPr lang="nb-NO" b="1" dirty="0"/>
              <a:t> ARM - Terraform provider?</a:t>
            </a:r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302B406C-069F-4DB3-9B9A-D2B60B4AC128}"/>
              </a:ext>
            </a:extLst>
          </p:cNvPr>
          <p:cNvSpPr txBox="1">
            <a:spLocks/>
          </p:cNvSpPr>
          <p:nvPr/>
        </p:nvSpPr>
        <p:spPr>
          <a:xfrm>
            <a:off x="469459" y="1556026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sz="1200" dirty="0"/>
          </a:p>
          <a:p>
            <a:endParaRPr lang="nb-NO" dirty="0"/>
          </a:p>
        </p:txBody>
      </p:sp>
      <p:sp>
        <p:nvSpPr>
          <p:cNvPr id="6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800" b="1" dirty="0" err="1"/>
              <a:t>Provides</a:t>
            </a:r>
            <a:r>
              <a:rPr lang="nb-NO" sz="1800" b="1" dirty="0"/>
              <a:t> </a:t>
            </a:r>
            <a:r>
              <a:rPr lang="nb-NO" sz="1800" b="1" dirty="0" err="1"/>
              <a:t>access</a:t>
            </a:r>
            <a:r>
              <a:rPr lang="nb-NO" sz="1800" b="1" dirty="0"/>
              <a:t> to Terraform </a:t>
            </a:r>
            <a:r>
              <a:rPr lang="nb-NO" sz="1800" b="1" dirty="0" err="1"/>
              <a:t>providers</a:t>
            </a:r>
            <a:r>
              <a:rPr lang="nb-NO" sz="1800" b="1" dirty="0"/>
              <a:t> </a:t>
            </a:r>
            <a:r>
              <a:rPr lang="nb-NO" sz="1800" b="1" dirty="0" err="1"/>
              <a:t>trough</a:t>
            </a:r>
            <a:r>
              <a:rPr lang="nb-NO" sz="1800" b="1" dirty="0"/>
              <a:t> ARM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800" b="1" dirty="0" err="1"/>
              <a:t>Gives</a:t>
            </a:r>
            <a:r>
              <a:rPr lang="nb-NO" sz="1800" b="1" dirty="0"/>
              <a:t> ARM </a:t>
            </a:r>
            <a:r>
              <a:rPr lang="nb-NO" sz="1800" b="1" dirty="0" err="1"/>
              <a:t>access</a:t>
            </a:r>
            <a:r>
              <a:rPr lang="nb-NO" sz="1800" b="1" dirty="0"/>
              <a:t> to 3.party </a:t>
            </a:r>
            <a:r>
              <a:rPr lang="nb-NO" sz="1800" b="1" dirty="0" err="1"/>
              <a:t>resource</a:t>
            </a:r>
            <a:r>
              <a:rPr lang="nb-NO" sz="1800" b="1" dirty="0"/>
              <a:t> </a:t>
            </a:r>
            <a:r>
              <a:rPr lang="nb-NO" sz="1800" b="1" dirty="0" err="1"/>
              <a:t>provisioning</a:t>
            </a:r>
            <a:endParaRPr lang="nb-NO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800" b="1" dirty="0" err="1"/>
              <a:t>Currently</a:t>
            </a:r>
            <a:r>
              <a:rPr lang="nb-NO" sz="1800" b="1" dirty="0"/>
              <a:t> supports </a:t>
            </a:r>
            <a:r>
              <a:rPr lang="nb-NO" sz="1800" b="1" dirty="0" err="1"/>
              <a:t>Kubernetes</a:t>
            </a:r>
            <a:r>
              <a:rPr lang="nb-NO" sz="1800" b="1" dirty="0"/>
              <a:t>, </a:t>
            </a:r>
            <a:r>
              <a:rPr lang="nb-NO" sz="1800" b="1" dirty="0" err="1"/>
              <a:t>Cloudflare</a:t>
            </a:r>
            <a:r>
              <a:rPr lang="nb-NO" sz="1800" b="1" dirty="0"/>
              <a:t>, </a:t>
            </a:r>
            <a:r>
              <a:rPr lang="nb-NO" sz="1800" b="1" dirty="0" err="1"/>
              <a:t>Datadog</a:t>
            </a:r>
            <a:endParaRPr lang="nb-NO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/>
              <a:t>Still in Private Preview (Since May 2018???)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75595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b="1" dirty="0" err="1"/>
              <a:t>Some</a:t>
            </a:r>
            <a:r>
              <a:rPr lang="nb-NO" b="1" dirty="0"/>
              <a:t> </a:t>
            </a:r>
            <a:r>
              <a:rPr lang="nb-NO" b="1" dirty="0" err="1"/>
              <a:t>Gotcha’s</a:t>
            </a:r>
            <a:r>
              <a:rPr lang="nb-NO" b="1" dirty="0"/>
              <a:t> </a:t>
            </a:r>
            <a:r>
              <a:rPr lang="nb-NO" b="1" dirty="0" err="1"/>
              <a:t>with</a:t>
            </a:r>
            <a:r>
              <a:rPr lang="nb-NO" b="1" dirty="0"/>
              <a:t> Terraform and </a:t>
            </a:r>
            <a:r>
              <a:rPr lang="nb-NO" b="1" dirty="0" err="1"/>
              <a:t>Azure</a:t>
            </a:r>
            <a:endParaRPr lang="nb-NO" b="1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-180528" y="1347614"/>
            <a:ext cx="8927077" cy="3478088"/>
          </a:xfrm>
        </p:spPr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r>
              <a:rPr lang="nb-NO" sz="1500" b="1" dirty="0" err="1"/>
              <a:t>Many</a:t>
            </a:r>
            <a:r>
              <a:rPr lang="nb-NO" sz="1500" b="1" dirty="0"/>
              <a:t> </a:t>
            </a:r>
            <a:r>
              <a:rPr lang="nb-NO" sz="1500" b="1" dirty="0" err="1"/>
              <a:t>are</a:t>
            </a:r>
            <a:r>
              <a:rPr lang="nb-NO" sz="1500" b="1" dirty="0"/>
              <a:t> </a:t>
            </a:r>
            <a:r>
              <a:rPr lang="nb-NO" sz="1500" b="1" dirty="0" err="1"/>
              <a:t>pushing</a:t>
            </a:r>
            <a:r>
              <a:rPr lang="nb-NO" sz="1500" b="1" dirty="0"/>
              <a:t> </a:t>
            </a:r>
            <a:r>
              <a:rPr lang="nb-NO" sz="1500" b="1" dirty="0" err="1"/>
              <a:t>complete</a:t>
            </a:r>
            <a:r>
              <a:rPr lang="nb-NO" sz="1500" b="1" dirty="0"/>
              <a:t> </a:t>
            </a:r>
            <a:r>
              <a:rPr lang="nb-NO" sz="1500" b="1" dirty="0" err="1"/>
              <a:t>modules</a:t>
            </a:r>
            <a:r>
              <a:rPr lang="nb-NO" sz="1500" b="1" dirty="0"/>
              <a:t> </a:t>
            </a:r>
            <a:r>
              <a:rPr lang="nb-NO" sz="1500" b="1" dirty="0" err="1"/>
              <a:t>into</a:t>
            </a:r>
            <a:r>
              <a:rPr lang="nb-NO" sz="1500" b="1" dirty="0"/>
              <a:t> Terraform Registry</a:t>
            </a:r>
          </a:p>
          <a:p>
            <a:pPr lvl="1">
              <a:lnSpc>
                <a:spcPct val="170000"/>
              </a:lnSpc>
            </a:pPr>
            <a:r>
              <a:rPr lang="nb-NO" sz="1500" b="1" dirty="0" err="1"/>
              <a:t>Wierd</a:t>
            </a:r>
            <a:r>
              <a:rPr lang="nb-NO" sz="1500" b="1" dirty="0"/>
              <a:t> </a:t>
            </a:r>
            <a:r>
              <a:rPr lang="nb-NO" sz="1500" b="1" dirty="0" err="1"/>
              <a:t>error</a:t>
            </a:r>
            <a:r>
              <a:rPr lang="nb-NO" sz="1500" b="1" dirty="0"/>
              <a:t> </a:t>
            </a:r>
            <a:r>
              <a:rPr lang="nb-NO" sz="1500" b="1" dirty="0" err="1"/>
              <a:t>messages</a:t>
            </a:r>
            <a:r>
              <a:rPr lang="nb-NO" sz="1500" b="1" dirty="0"/>
              <a:t> </a:t>
            </a:r>
            <a:r>
              <a:rPr lang="nb-NO" sz="1500" b="1" dirty="0">
                <a:sym typeface="Wingdings" panose="05000000000000000000" pitchFamily="2" charset="2"/>
              </a:rPr>
              <a:t> </a:t>
            </a:r>
            <a:r>
              <a:rPr lang="nb-NO" sz="1500" b="1" dirty="0" err="1">
                <a:sym typeface="Wingdings" panose="05000000000000000000" pitchFamily="2" charset="2"/>
              </a:rPr>
              <a:t>Check</a:t>
            </a:r>
            <a:r>
              <a:rPr lang="nb-NO" sz="1500" b="1" dirty="0">
                <a:sym typeface="Wingdings" panose="05000000000000000000" pitchFamily="2" charset="2"/>
              </a:rPr>
              <a:t> </a:t>
            </a:r>
            <a:r>
              <a:rPr lang="nb-NO" sz="1500" b="1" dirty="0" err="1">
                <a:sym typeface="Wingdings" panose="05000000000000000000" pitchFamily="2" charset="2"/>
              </a:rPr>
              <a:t>Azure</a:t>
            </a:r>
            <a:r>
              <a:rPr lang="nb-NO" sz="1500" b="1" dirty="0">
                <a:sym typeface="Wingdings" panose="05000000000000000000" pitchFamily="2" charset="2"/>
              </a:rPr>
              <a:t> Activity log</a:t>
            </a:r>
            <a:br>
              <a:rPr lang="nb-NO" sz="1500" b="1" dirty="0"/>
            </a:br>
            <a:r>
              <a:rPr lang="nb-NO" sz="1500" b="1" dirty="0"/>
              <a:t>	</a:t>
            </a:r>
            <a:r>
              <a:rPr lang="nb-NO" sz="1200" dirty="0"/>
              <a:t>"</a:t>
            </a:r>
            <a:r>
              <a:rPr lang="nb-NO" sz="1200" dirty="0" err="1"/>
              <a:t>Error</a:t>
            </a:r>
            <a:r>
              <a:rPr lang="nb-NO" sz="1200" dirty="0"/>
              <a:t> </a:t>
            </a:r>
            <a:r>
              <a:rPr lang="nb-NO" sz="1200" dirty="0" err="1"/>
              <a:t>converting</a:t>
            </a:r>
            <a:r>
              <a:rPr lang="nb-NO" sz="1200" dirty="0"/>
              <a:t> </a:t>
            </a:r>
            <a:r>
              <a:rPr lang="nb-NO" sz="1200" dirty="0" err="1"/>
              <a:t>value</a:t>
            </a:r>
            <a:r>
              <a:rPr lang="nb-NO" sz="1200" dirty="0"/>
              <a:t> \"</a:t>
            </a:r>
            <a:r>
              <a:rPr lang="nb-NO" sz="1200" dirty="0" err="1"/>
              <a:t>ClientIP</a:t>
            </a:r>
            <a:r>
              <a:rPr lang="nb-NO" sz="1200" dirty="0"/>
              <a:t>\" to type '</a:t>
            </a:r>
            <a:r>
              <a:rPr lang="nb-NO" sz="1200" dirty="0" err="1"/>
              <a:t>Microsoft.WindowsAzure.Networking.Nrp.Frontend</a:t>
            </a:r>
            <a:endParaRPr lang="nb-NO" sz="1500" b="1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r>
              <a:rPr lang="nb-NO" sz="1500" b="1" dirty="0" err="1">
                <a:sym typeface="Wingdings" panose="05000000000000000000" pitchFamily="2" charset="2"/>
              </a:rPr>
              <a:t>Azure</a:t>
            </a:r>
            <a:r>
              <a:rPr lang="nb-NO" sz="1500" b="1" dirty="0">
                <a:sym typeface="Wingdings" panose="05000000000000000000" pitchFamily="2" charset="2"/>
              </a:rPr>
              <a:t> </a:t>
            </a:r>
            <a:r>
              <a:rPr lang="nb-NO" sz="1500" b="1" dirty="0" err="1">
                <a:sym typeface="Wingdings" panose="05000000000000000000" pitchFamily="2" charset="2"/>
              </a:rPr>
              <a:t>only</a:t>
            </a:r>
            <a:r>
              <a:rPr lang="nb-NO" sz="1500" b="1" dirty="0">
                <a:sym typeface="Wingdings" panose="05000000000000000000" pitchFamily="2" charset="2"/>
              </a:rPr>
              <a:t> </a:t>
            </a:r>
            <a:r>
              <a:rPr lang="nb-NO" sz="1500" b="1" dirty="0" err="1">
                <a:sym typeface="Wingdings" panose="05000000000000000000" pitchFamily="2" charset="2"/>
              </a:rPr>
              <a:t>assignes</a:t>
            </a:r>
            <a:r>
              <a:rPr lang="nb-NO" sz="1500" b="1" dirty="0">
                <a:sym typeface="Wingdings" panose="05000000000000000000" pitchFamily="2" charset="2"/>
              </a:rPr>
              <a:t> </a:t>
            </a:r>
            <a:r>
              <a:rPr lang="nb-NO" sz="1500" b="1" dirty="0" err="1">
                <a:sym typeface="Wingdings" panose="05000000000000000000" pitchFamily="2" charset="2"/>
              </a:rPr>
              <a:t>dynamic</a:t>
            </a:r>
            <a:r>
              <a:rPr lang="nb-NO" sz="1500" b="1" dirty="0">
                <a:sym typeface="Wingdings" panose="05000000000000000000" pitchFamily="2" charset="2"/>
              </a:rPr>
              <a:t> IP </a:t>
            </a:r>
            <a:r>
              <a:rPr lang="nb-NO" sz="1500" b="1" dirty="0" err="1">
                <a:sym typeface="Wingdings" panose="05000000000000000000" pitchFamily="2" charset="2"/>
              </a:rPr>
              <a:t>addresses</a:t>
            </a:r>
            <a:r>
              <a:rPr lang="nb-NO" sz="1500" b="1" dirty="0">
                <a:sym typeface="Wingdings" panose="05000000000000000000" pitchFamily="2" charset="2"/>
              </a:rPr>
              <a:t> to </a:t>
            </a:r>
            <a:r>
              <a:rPr lang="nb-NO" sz="1500" b="1" dirty="0" err="1">
                <a:sym typeface="Wingdings" panose="05000000000000000000" pitchFamily="2" charset="2"/>
              </a:rPr>
              <a:t>running</a:t>
            </a:r>
            <a:r>
              <a:rPr lang="nb-NO" sz="1500" b="1" dirty="0">
                <a:sym typeface="Wingdings" panose="05000000000000000000" pitchFamily="2" charset="2"/>
              </a:rPr>
              <a:t> </a:t>
            </a:r>
            <a:r>
              <a:rPr lang="nb-NO" sz="1500" b="1" dirty="0" err="1">
                <a:sym typeface="Wingdings" panose="05000000000000000000" pitchFamily="2" charset="2"/>
              </a:rPr>
              <a:t>virtual</a:t>
            </a:r>
            <a:r>
              <a:rPr lang="nb-NO" sz="1500" b="1" dirty="0">
                <a:sym typeface="Wingdings" panose="05000000000000000000" pitchFamily="2" charset="2"/>
              </a:rPr>
              <a:t> </a:t>
            </a:r>
            <a:r>
              <a:rPr lang="nb-NO" sz="1500" b="1" dirty="0" err="1">
                <a:sym typeface="Wingdings" panose="05000000000000000000" pitchFamily="2" charset="2"/>
              </a:rPr>
              <a:t>machines</a:t>
            </a:r>
            <a:r>
              <a:rPr lang="nb-NO" sz="1500" b="1" dirty="0">
                <a:sym typeface="Wingdings" panose="05000000000000000000" pitchFamily="2" charset="2"/>
              </a:rPr>
              <a:t>, output </a:t>
            </a:r>
            <a:r>
              <a:rPr lang="nb-NO" sz="1500" b="1" dirty="0" err="1">
                <a:sym typeface="Wingdings" panose="05000000000000000000" pitchFamily="2" charset="2"/>
              </a:rPr>
              <a:t>empty</a:t>
            </a:r>
            <a:r>
              <a:rPr lang="nb-NO" sz="1500" b="1" dirty="0">
                <a:sym typeface="Wingdings" panose="05000000000000000000" pitchFamily="2" charset="2"/>
              </a:rPr>
              <a:t>.</a:t>
            </a:r>
          </a:p>
          <a:p>
            <a:pPr lvl="1">
              <a:lnSpc>
                <a:spcPct val="170000"/>
              </a:lnSpc>
            </a:pPr>
            <a:r>
              <a:rPr lang="en-US" sz="1500" b="1" dirty="0"/>
              <a:t>Exceeding quota limit of core </a:t>
            </a:r>
            <a:r>
              <a:rPr lang="en-US" sz="1500" b="1" dirty="0">
                <a:sym typeface="Wingdings" panose="05000000000000000000" pitchFamily="2" charset="2"/>
              </a:rPr>
              <a:t> Expand vCPU Quota in Azure</a:t>
            </a:r>
          </a:p>
          <a:p>
            <a:pPr lvl="1">
              <a:lnSpc>
                <a:spcPct val="170000"/>
              </a:lnSpc>
            </a:pPr>
            <a:r>
              <a:rPr lang="en-US" sz="1500" b="1" dirty="0">
                <a:sym typeface="Wingdings" panose="05000000000000000000" pitchFamily="2" charset="2"/>
              </a:rPr>
              <a:t>Azure RM Provider 2.0 coming soon</a:t>
            </a:r>
          </a:p>
          <a:p>
            <a:pPr lvl="1">
              <a:lnSpc>
                <a:spcPct val="170000"/>
              </a:lnSpc>
            </a:pPr>
            <a:r>
              <a:rPr lang="en-US" sz="1500" b="1" dirty="0">
                <a:sym typeface="Wingdings" panose="05000000000000000000" pitchFamily="2" charset="2"/>
              </a:rPr>
              <a:t>And… 326 other issues on GitHub  </a:t>
            </a:r>
            <a:r>
              <a:rPr lang="en-US" sz="1500" b="1" dirty="0">
                <a:sym typeface="Wingdings" panose="05000000000000000000" pitchFamily="2" charset="2"/>
                <a:hlinkClick r:id="rId3"/>
              </a:rPr>
              <a:t>http://bit.ly/2D5PgtF</a:t>
            </a:r>
            <a:endParaRPr lang="en-US" sz="1500" b="1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sz="1500" b="1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b="1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b="1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302B406C-069F-4DB3-9B9A-D2B60B4AC128}"/>
              </a:ext>
            </a:extLst>
          </p:cNvPr>
          <p:cNvSpPr txBox="1">
            <a:spLocks/>
          </p:cNvSpPr>
          <p:nvPr/>
        </p:nvSpPr>
        <p:spPr>
          <a:xfrm>
            <a:off x="469459" y="1556026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sz="12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7010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Demo 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nb-NO" sz="1900" b="1" dirty="0">
                <a:sym typeface="Wingdings" panose="05000000000000000000" pitchFamily="2" charset="2"/>
              </a:rPr>
              <a:t>Demo 1 – </a:t>
            </a:r>
            <a:r>
              <a:rPr lang="nb-NO" sz="1900" b="1" dirty="0" err="1">
                <a:sym typeface="Wingdings" panose="05000000000000000000" pitchFamily="2" charset="2"/>
              </a:rPr>
              <a:t>Getting</a:t>
            </a:r>
            <a:r>
              <a:rPr lang="nb-NO" sz="1900" b="1" dirty="0">
                <a:sym typeface="Wingdings" panose="05000000000000000000" pitchFamily="2" charset="2"/>
              </a:rPr>
              <a:t> Terraform up and </a:t>
            </a:r>
            <a:r>
              <a:rPr lang="nb-NO" sz="1900" b="1" dirty="0" err="1">
                <a:sym typeface="Wingdings" panose="05000000000000000000" pitchFamily="2" charset="2"/>
              </a:rPr>
              <a:t>running</a:t>
            </a:r>
            <a:r>
              <a:rPr lang="nb-NO" sz="1900" b="1" dirty="0">
                <a:sym typeface="Wingdings" panose="05000000000000000000" pitchFamily="2" charset="2"/>
              </a:rPr>
              <a:t> </a:t>
            </a:r>
            <a:r>
              <a:rPr lang="nb-NO" sz="1900" b="1" dirty="0" err="1">
                <a:sym typeface="Wingdings" panose="05000000000000000000" pitchFamily="2" charset="2"/>
              </a:rPr>
              <a:t>with</a:t>
            </a:r>
            <a:r>
              <a:rPr lang="nb-NO" sz="1900" b="1" dirty="0">
                <a:sym typeface="Wingdings" panose="05000000000000000000" pitchFamily="2" charset="2"/>
              </a:rPr>
              <a:t> </a:t>
            </a:r>
            <a:r>
              <a:rPr lang="nb-NO" sz="1900" b="1" dirty="0" err="1">
                <a:sym typeface="Wingdings" panose="05000000000000000000" pitchFamily="2" charset="2"/>
              </a:rPr>
              <a:t>Azure</a:t>
            </a:r>
            <a:endParaRPr lang="nb-NO" sz="1900" b="1" dirty="0"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r>
              <a:rPr lang="nb-NO" sz="1900" b="1" dirty="0">
                <a:sym typeface="Wingdings" panose="05000000000000000000" pitchFamily="2" charset="2"/>
              </a:rPr>
              <a:t>Demo 2 – Setting up </a:t>
            </a:r>
            <a:r>
              <a:rPr lang="nb-NO" sz="1900" b="1" dirty="0" err="1">
                <a:sym typeface="Wingdings" panose="05000000000000000000" pitchFamily="2" charset="2"/>
              </a:rPr>
              <a:t>Modules</a:t>
            </a:r>
            <a:r>
              <a:rPr lang="nb-NO" sz="1900" b="1" dirty="0">
                <a:sym typeface="Wingdings" panose="05000000000000000000" pitchFamily="2" charset="2"/>
              </a:rPr>
              <a:t> in Terraform</a:t>
            </a:r>
          </a:p>
          <a:p>
            <a:pPr>
              <a:lnSpc>
                <a:spcPct val="170000"/>
              </a:lnSpc>
            </a:pPr>
            <a:r>
              <a:rPr lang="nb-NO" sz="1900" b="1" dirty="0">
                <a:sym typeface="Wingdings" panose="05000000000000000000" pitchFamily="2" charset="2"/>
              </a:rPr>
              <a:t>Demo 3 – ARM </a:t>
            </a:r>
            <a:r>
              <a:rPr lang="nb-NO" sz="1900" b="1" dirty="0" err="1">
                <a:sym typeface="Wingdings" panose="05000000000000000000" pitchFamily="2" charset="2"/>
              </a:rPr>
              <a:t>within</a:t>
            </a:r>
            <a:r>
              <a:rPr lang="nb-NO" sz="1900" b="1" dirty="0">
                <a:sym typeface="Wingdings" panose="05000000000000000000" pitchFamily="2" charset="2"/>
              </a:rPr>
              <a:t> Terraform</a:t>
            </a:r>
          </a:p>
          <a:p>
            <a:pPr>
              <a:lnSpc>
                <a:spcPct val="170000"/>
              </a:lnSpc>
            </a:pPr>
            <a:r>
              <a:rPr lang="nb-NO" sz="1900" b="1" dirty="0">
                <a:sym typeface="Wingdings" panose="05000000000000000000" pitchFamily="2" charset="2"/>
              </a:rPr>
              <a:t>Demo 4 – </a:t>
            </a:r>
            <a:r>
              <a:rPr lang="nb-NO" sz="1900" b="1" dirty="0" err="1">
                <a:sym typeface="Wingdings" panose="05000000000000000000" pitchFamily="2" charset="2"/>
              </a:rPr>
              <a:t>Extending</a:t>
            </a:r>
            <a:r>
              <a:rPr lang="nb-NO" sz="1900" b="1" dirty="0">
                <a:sym typeface="Wingdings" panose="05000000000000000000" pitchFamily="2" charset="2"/>
              </a:rPr>
              <a:t> </a:t>
            </a:r>
            <a:r>
              <a:rPr lang="nb-NO" sz="1900" b="1" dirty="0" err="1">
                <a:sym typeface="Wingdings" panose="05000000000000000000" pitchFamily="2" charset="2"/>
              </a:rPr>
              <a:t>Ecosystem</a:t>
            </a:r>
            <a:r>
              <a:rPr lang="nb-NO" sz="1900" b="1" dirty="0">
                <a:sym typeface="Wingdings" panose="05000000000000000000" pitchFamily="2" charset="2"/>
              </a:rPr>
              <a:t> </a:t>
            </a:r>
            <a:r>
              <a:rPr lang="nb-NO" sz="1900" b="1" dirty="0" err="1">
                <a:sym typeface="Wingdings" panose="05000000000000000000" pitchFamily="2" charset="2"/>
              </a:rPr>
              <a:t>with</a:t>
            </a:r>
            <a:r>
              <a:rPr lang="nb-NO" sz="1900" b="1" dirty="0">
                <a:sym typeface="Wingdings" panose="05000000000000000000" pitchFamily="2" charset="2"/>
              </a:rPr>
              <a:t> </a:t>
            </a:r>
            <a:r>
              <a:rPr lang="nb-NO" sz="1900" b="1" dirty="0" err="1">
                <a:sym typeface="Wingdings" panose="05000000000000000000" pitchFamily="2" charset="2"/>
              </a:rPr>
              <a:t>Vault</a:t>
            </a:r>
            <a:r>
              <a:rPr lang="nb-NO" sz="1900" b="1" dirty="0">
                <a:sym typeface="Wingdings" panose="05000000000000000000" pitchFamily="2" charset="2"/>
              </a:rPr>
              <a:t> and </a:t>
            </a:r>
            <a:r>
              <a:rPr lang="nb-NO" sz="1900" b="1" dirty="0" err="1">
                <a:sym typeface="Wingdings" panose="05000000000000000000" pitchFamily="2" charset="2"/>
              </a:rPr>
              <a:t>Consul</a:t>
            </a:r>
            <a:r>
              <a:rPr lang="nb-NO" sz="1900" b="1" dirty="0">
                <a:sym typeface="Wingdings" panose="05000000000000000000" pitchFamily="2" charset="2"/>
              </a:rPr>
              <a:t> for State</a:t>
            </a:r>
          </a:p>
          <a:p>
            <a:pPr marL="0" indent="0">
              <a:lnSpc>
                <a:spcPct val="170000"/>
              </a:lnSpc>
              <a:buNone/>
            </a:pPr>
            <a:endParaRPr lang="nb-NO" sz="1900" b="1" dirty="0"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14785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Agenda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nb-NO" b="1" dirty="0"/>
              <a:t>Basic building blocks in Azure</a:t>
            </a:r>
          </a:p>
          <a:p>
            <a:pPr>
              <a:lnSpc>
                <a:spcPct val="150000"/>
              </a:lnSpc>
            </a:pPr>
            <a:r>
              <a:rPr lang="nb-NO" b="1" dirty="0"/>
              <a:t>Azure Resource Manager Layout</a:t>
            </a:r>
          </a:p>
          <a:p>
            <a:pPr>
              <a:lnSpc>
                <a:spcPct val="150000"/>
              </a:lnSpc>
            </a:pPr>
            <a:r>
              <a:rPr lang="nb-NO" b="1" dirty="0"/>
              <a:t>Terraform and Components</a:t>
            </a:r>
          </a:p>
          <a:p>
            <a:pPr>
              <a:lnSpc>
                <a:spcPct val="150000"/>
              </a:lnSpc>
            </a:pPr>
            <a:r>
              <a:rPr lang="nb-NO" b="1" dirty="0" err="1"/>
              <a:t>Why</a:t>
            </a:r>
            <a:r>
              <a:rPr lang="nb-NO" b="1" dirty="0"/>
              <a:t> </a:t>
            </a:r>
            <a:r>
              <a:rPr lang="nb-NO" b="1" dirty="0" err="1"/>
              <a:t>use</a:t>
            </a:r>
            <a:r>
              <a:rPr lang="nb-NO" b="1" dirty="0"/>
              <a:t> Terraform and </a:t>
            </a:r>
            <a:r>
              <a:rPr lang="nb-NO" b="1" dirty="0" err="1"/>
              <a:t>comparison</a:t>
            </a:r>
            <a:r>
              <a:rPr lang="nb-NO" b="1" dirty="0"/>
              <a:t> </a:t>
            </a:r>
            <a:r>
              <a:rPr lang="nb-NO" b="1" dirty="0" err="1"/>
              <a:t>with</a:t>
            </a:r>
            <a:r>
              <a:rPr lang="nb-NO" b="1" dirty="0"/>
              <a:t> Resource Manager</a:t>
            </a:r>
          </a:p>
          <a:p>
            <a:pPr>
              <a:lnSpc>
                <a:spcPct val="150000"/>
              </a:lnSpc>
            </a:pPr>
            <a:r>
              <a:rPr lang="nb-NO" b="1" dirty="0" err="1"/>
              <a:t>Building</a:t>
            </a:r>
            <a:r>
              <a:rPr lang="nb-NO" b="1" dirty="0"/>
              <a:t> </a:t>
            </a:r>
            <a:r>
              <a:rPr lang="nb-NO" b="1" dirty="0" err="1"/>
              <a:t>Stuff</a:t>
            </a:r>
            <a:r>
              <a:rPr lang="nb-NO" b="1" dirty="0"/>
              <a:t> in Azure </a:t>
            </a:r>
            <a:r>
              <a:rPr lang="nb-NO" b="1" dirty="0" err="1"/>
              <a:t>using</a:t>
            </a:r>
            <a:r>
              <a:rPr lang="nb-NO" b="1" dirty="0"/>
              <a:t> Terraform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6356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b="1" dirty="0" err="1"/>
              <a:t>Summary</a:t>
            </a:r>
            <a:r>
              <a:rPr lang="nb-NO" b="1" dirty="0"/>
              <a:t> – Key </a:t>
            </a:r>
            <a:r>
              <a:rPr lang="nb-NO" b="1" dirty="0" err="1"/>
              <a:t>differences</a:t>
            </a:r>
            <a:endParaRPr lang="nb-NO" b="1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44941" y="1275606"/>
            <a:ext cx="8229600" cy="3478088"/>
          </a:xfrm>
        </p:spPr>
        <p:txBody>
          <a:bodyPr>
            <a:normAutofit fontScale="92500"/>
          </a:bodyPr>
          <a:lstStyle/>
          <a:p>
            <a:pPr lvl="1">
              <a:lnSpc>
                <a:spcPct val="170000"/>
              </a:lnSpc>
            </a:pPr>
            <a:r>
              <a:rPr lang="nb-NO" b="1" dirty="0"/>
              <a:t>Terraform is </a:t>
            </a:r>
            <a:r>
              <a:rPr lang="nb-NO" b="1" dirty="0" err="1"/>
              <a:t>using</a:t>
            </a:r>
            <a:r>
              <a:rPr lang="nb-NO" b="1" dirty="0"/>
              <a:t> Go SDK from Azure, ARM is native</a:t>
            </a:r>
          </a:p>
          <a:p>
            <a:pPr lvl="1">
              <a:lnSpc>
                <a:spcPct val="170000"/>
              </a:lnSpc>
            </a:pPr>
            <a:r>
              <a:rPr lang="nb-NO" b="1" dirty="0"/>
              <a:t>Not all Azure services are available in Terraform</a:t>
            </a:r>
          </a:p>
          <a:p>
            <a:pPr lvl="2">
              <a:lnSpc>
                <a:spcPct val="170000"/>
              </a:lnSpc>
            </a:pPr>
            <a:r>
              <a:rPr lang="nb-NO" sz="1600" b="1" dirty="0">
                <a:hlinkClick r:id="rId3"/>
              </a:rPr>
              <a:t>https://github.com/terraform-providers/terraform-provider-azurerm/issues</a:t>
            </a:r>
            <a:endParaRPr lang="nb-NO" sz="1600" b="1" dirty="0"/>
          </a:p>
          <a:p>
            <a:pPr lvl="1">
              <a:lnSpc>
                <a:spcPct val="170000"/>
              </a:lnSpc>
            </a:pPr>
            <a:r>
              <a:rPr lang="nb-NO" b="1" dirty="0"/>
              <a:t>Different storing of States (Provisioning speed)</a:t>
            </a:r>
          </a:p>
          <a:p>
            <a:pPr lvl="1">
              <a:lnSpc>
                <a:spcPct val="170000"/>
              </a:lnSpc>
            </a:pPr>
            <a:r>
              <a:rPr lang="nb-NO" b="1" dirty="0"/>
              <a:t> </a:t>
            </a:r>
            <a:r>
              <a:rPr lang="nb-NO" b="1" dirty="0" err="1"/>
              <a:t>Azure</a:t>
            </a:r>
            <a:r>
              <a:rPr lang="nb-NO" b="1" dirty="0"/>
              <a:t> Resource Manager JSON </a:t>
            </a:r>
            <a:r>
              <a:rPr lang="nb-NO" b="1" dirty="0" err="1"/>
              <a:t>vs</a:t>
            </a:r>
            <a:r>
              <a:rPr lang="nb-NO" b="1" dirty="0"/>
              <a:t> HCL in Terraform</a:t>
            </a:r>
          </a:p>
          <a:p>
            <a:pPr lvl="1">
              <a:lnSpc>
                <a:spcPct val="170000"/>
              </a:lnSpc>
            </a:pPr>
            <a:r>
              <a:rPr lang="nb-NO" b="1" dirty="0"/>
              <a:t>Application </a:t>
            </a:r>
            <a:r>
              <a:rPr lang="nb-NO" b="1" dirty="0" err="1"/>
              <a:t>providers</a:t>
            </a:r>
            <a:r>
              <a:rPr lang="nb-NO" b="1" dirty="0"/>
              <a:t> and </a:t>
            </a:r>
            <a:r>
              <a:rPr lang="nb-NO" b="1" dirty="0" err="1"/>
              <a:t>Multi</a:t>
            </a:r>
            <a:r>
              <a:rPr lang="nb-NO" b="1" dirty="0"/>
              <a:t> </a:t>
            </a:r>
            <a:r>
              <a:rPr lang="nb-NO" b="1" dirty="0" err="1"/>
              <a:t>Cloud</a:t>
            </a:r>
            <a:r>
              <a:rPr lang="nb-NO" b="1" dirty="0"/>
              <a:t> </a:t>
            </a:r>
            <a:r>
              <a:rPr lang="nb-NO" b="1" dirty="0" err="1"/>
              <a:t>available</a:t>
            </a:r>
            <a:r>
              <a:rPr lang="nb-NO" b="1" dirty="0"/>
              <a:t> in Terraform</a:t>
            </a:r>
          </a:p>
          <a:p>
            <a:pPr lvl="1">
              <a:lnSpc>
                <a:spcPct val="170000"/>
              </a:lnSpc>
            </a:pPr>
            <a:r>
              <a:rPr lang="nb-NO" b="1" dirty="0"/>
              <a:t>Terraform is still </a:t>
            </a:r>
            <a:r>
              <a:rPr lang="nb-NO" b="1" dirty="0" err="1"/>
              <a:t>young</a:t>
            </a:r>
            <a:r>
              <a:rPr lang="nb-NO" b="1" dirty="0"/>
              <a:t> (0.12 </a:t>
            </a:r>
            <a:r>
              <a:rPr lang="nb-NO" b="1" dirty="0" err="1"/>
              <a:t>coming</a:t>
            </a:r>
            <a:r>
              <a:rPr lang="nb-NO" b="1" dirty="0"/>
              <a:t> Q1 – 2019)</a:t>
            </a:r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pPr lvl="1">
              <a:lnSpc>
                <a:spcPct val="170000"/>
              </a:lnSpc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302B406C-069F-4DB3-9B9A-D2B60B4AC128}"/>
              </a:ext>
            </a:extLst>
          </p:cNvPr>
          <p:cNvSpPr txBox="1">
            <a:spLocks/>
          </p:cNvSpPr>
          <p:nvPr/>
        </p:nvSpPr>
        <p:spPr>
          <a:xfrm>
            <a:off x="469459" y="1556026"/>
            <a:ext cx="8229600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b-NO" sz="1200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31530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Where</a:t>
            </a:r>
            <a:r>
              <a:rPr lang="nb-NO" b="1" dirty="0"/>
              <a:t> </a:t>
            </a:r>
            <a:r>
              <a:rPr lang="nb-NO" b="1" dirty="0" err="1"/>
              <a:t>can</a:t>
            </a:r>
            <a:r>
              <a:rPr lang="nb-NO" b="1" dirty="0"/>
              <a:t> I </a:t>
            </a:r>
            <a:r>
              <a:rPr lang="nb-NO" b="1" dirty="0" err="1"/>
              <a:t>learn</a:t>
            </a:r>
            <a:r>
              <a:rPr lang="nb-NO" b="1" dirty="0"/>
              <a:t> more?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nb-NO" sz="1900" b="1" dirty="0" err="1"/>
              <a:t>Slack</a:t>
            </a:r>
            <a:r>
              <a:rPr lang="nb-NO" sz="1900" b="1" dirty="0"/>
              <a:t> Terraform Workspace  </a:t>
            </a:r>
            <a:r>
              <a:rPr lang="nb-NO" sz="1900" b="1" dirty="0">
                <a:hlinkClick r:id="rId3"/>
              </a:rPr>
              <a:t>http://bit.ly/2BcEDVB</a:t>
            </a:r>
            <a:endParaRPr lang="nb-NO" sz="1900" b="1" dirty="0"/>
          </a:p>
          <a:p>
            <a:pPr>
              <a:lnSpc>
                <a:spcPct val="200000"/>
              </a:lnSpc>
            </a:pPr>
            <a:r>
              <a:rPr lang="nb-NO" sz="1800" b="1" dirty="0" err="1">
                <a:sym typeface="Wingdings" panose="05000000000000000000" pitchFamily="2" charset="2"/>
              </a:rPr>
              <a:t>Documentation</a:t>
            </a:r>
            <a:r>
              <a:rPr lang="nb-NO" sz="1800" b="1" dirty="0">
                <a:sym typeface="Wingdings" panose="05000000000000000000" pitchFamily="2" charset="2"/>
              </a:rPr>
              <a:t> for </a:t>
            </a:r>
            <a:r>
              <a:rPr lang="nb-NO" sz="1800" b="1" dirty="0" err="1">
                <a:sym typeface="Wingdings" panose="05000000000000000000" pitchFamily="2" charset="2"/>
              </a:rPr>
              <a:t>Azure</a:t>
            </a:r>
            <a:r>
              <a:rPr lang="nb-NO" sz="1800" b="1" dirty="0">
                <a:sym typeface="Wingdings" panose="05000000000000000000" pitchFamily="2" charset="2"/>
              </a:rPr>
              <a:t> Provider </a:t>
            </a:r>
            <a:r>
              <a:rPr lang="nb-NO" sz="1800" b="1" dirty="0">
                <a:sym typeface="Wingdings" panose="05000000000000000000" pitchFamily="2" charset="2"/>
                <a:hlinkClick r:id="rId4"/>
              </a:rPr>
              <a:t>http://bit.ly/2RTDIUF</a:t>
            </a:r>
            <a:endParaRPr lang="nb-NO" sz="1800" b="1" dirty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nb-NO" sz="1800" b="1" dirty="0" err="1">
                <a:sym typeface="Wingdings" panose="05000000000000000000" pitchFamily="2" charset="2"/>
              </a:rPr>
              <a:t>Hashicorp</a:t>
            </a:r>
            <a:r>
              <a:rPr lang="nb-NO" sz="1800" b="1" dirty="0">
                <a:sym typeface="Wingdings" panose="05000000000000000000" pitchFamily="2" charset="2"/>
              </a:rPr>
              <a:t> User Group </a:t>
            </a:r>
            <a:r>
              <a:rPr lang="nb-NO" sz="1800" b="1" dirty="0" err="1">
                <a:sym typeface="Wingdings" panose="05000000000000000000" pitchFamily="2" charset="2"/>
              </a:rPr>
              <a:t>MeetUp</a:t>
            </a:r>
            <a:r>
              <a:rPr lang="nb-NO" sz="1800" b="1" dirty="0">
                <a:sym typeface="Wingdings" panose="05000000000000000000" pitchFamily="2" charset="2"/>
              </a:rPr>
              <a:t> (Next </a:t>
            </a:r>
            <a:r>
              <a:rPr lang="nb-NO" sz="1800" b="1" dirty="0" err="1">
                <a:sym typeface="Wingdings" panose="05000000000000000000" pitchFamily="2" charset="2"/>
              </a:rPr>
              <a:t>week</a:t>
            </a:r>
            <a:r>
              <a:rPr lang="nb-NO" sz="1800" b="1" dirty="0">
                <a:sym typeface="Wingdings" panose="05000000000000000000" pitchFamily="2" charset="2"/>
              </a:rPr>
              <a:t>!) </a:t>
            </a:r>
            <a:r>
              <a:rPr lang="nb-NO" sz="1800" b="1" dirty="0">
                <a:sym typeface="Wingdings" panose="05000000000000000000" pitchFamily="2" charset="2"/>
                <a:hlinkClick r:id="rId5"/>
              </a:rPr>
              <a:t>http://bit.ly/2CND6W7</a:t>
            </a:r>
            <a:endParaRPr lang="nb-NO" sz="1800" b="1" dirty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nb-NO" sz="1800" b="1" dirty="0">
                <a:sym typeface="Wingdings" panose="05000000000000000000" pitchFamily="2" charset="2"/>
              </a:rPr>
              <a:t>Start </a:t>
            </a:r>
            <a:r>
              <a:rPr lang="nb-NO" sz="1800" b="1" dirty="0" err="1">
                <a:sym typeface="Wingdings" panose="05000000000000000000" pitchFamily="2" charset="2"/>
              </a:rPr>
              <a:t>writing</a:t>
            </a:r>
            <a:r>
              <a:rPr lang="nb-NO" sz="1800" b="1" dirty="0">
                <a:sym typeface="Wingdings" panose="05000000000000000000" pitchFamily="2" charset="2"/>
              </a:rPr>
              <a:t> </a:t>
            </a:r>
            <a:r>
              <a:rPr lang="nb-NO" sz="1800" b="1" dirty="0" err="1">
                <a:sym typeface="Wingdings" panose="05000000000000000000" pitchFamily="2" charset="2"/>
              </a:rPr>
              <a:t>your</a:t>
            </a:r>
            <a:r>
              <a:rPr lang="nb-NO" sz="1800" b="1" dirty="0">
                <a:sym typeface="Wingdings" panose="05000000000000000000" pitchFamily="2" charset="2"/>
              </a:rPr>
              <a:t> </a:t>
            </a:r>
            <a:r>
              <a:rPr lang="nb-NO" sz="1800" b="1" dirty="0" err="1">
                <a:sym typeface="Wingdings" panose="05000000000000000000" pitchFamily="2" charset="2"/>
              </a:rPr>
              <a:t>own</a:t>
            </a:r>
            <a:r>
              <a:rPr lang="nb-NO" sz="1800" b="1" dirty="0">
                <a:sym typeface="Wingdings" panose="05000000000000000000" pitchFamily="2" charset="2"/>
              </a:rPr>
              <a:t> provider? </a:t>
            </a:r>
            <a:r>
              <a:rPr lang="nb-NO" sz="1800" b="1" dirty="0">
                <a:sym typeface="Wingdings" panose="05000000000000000000" pitchFamily="2" charset="2"/>
                <a:hlinkClick r:id="rId6"/>
              </a:rPr>
              <a:t>http://bit.ly/2G8X8h1</a:t>
            </a:r>
            <a:endParaRPr lang="nb-NO" sz="1800" b="1" dirty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nb-NO" sz="1800" b="1" dirty="0">
                <a:sym typeface="Wingdings" panose="05000000000000000000" pitchFamily="2" charset="2"/>
              </a:rPr>
              <a:t>Terraform for </a:t>
            </a:r>
            <a:r>
              <a:rPr lang="nb-NO" sz="1800" b="1" dirty="0" err="1">
                <a:sym typeface="Wingdings" panose="05000000000000000000" pitchFamily="2" charset="2"/>
              </a:rPr>
              <a:t>the</a:t>
            </a:r>
            <a:r>
              <a:rPr lang="nb-NO" sz="1800" b="1" dirty="0">
                <a:sym typeface="Wingdings" panose="05000000000000000000" pitchFamily="2" charset="2"/>
              </a:rPr>
              <a:t> ARM </a:t>
            </a:r>
            <a:r>
              <a:rPr lang="nb-NO" sz="1800" b="1" dirty="0" err="1">
                <a:sym typeface="Wingdings" panose="05000000000000000000" pitchFamily="2" charset="2"/>
              </a:rPr>
              <a:t>developer</a:t>
            </a:r>
            <a:r>
              <a:rPr lang="nb-NO" sz="1800" b="1" dirty="0">
                <a:sym typeface="Wingdings" panose="05000000000000000000" pitchFamily="2" charset="2"/>
              </a:rPr>
              <a:t> </a:t>
            </a:r>
            <a:r>
              <a:rPr lang="nb-NO" sz="1800" b="1" dirty="0">
                <a:sym typeface="Wingdings" panose="05000000000000000000" pitchFamily="2" charset="2"/>
                <a:hlinkClick r:id="rId7"/>
              </a:rPr>
              <a:t>http://bit.ly/2UJ3nMy</a:t>
            </a:r>
            <a:endParaRPr lang="nb-NO" sz="1800" b="1" dirty="0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endParaRPr lang="nb-NO" sz="1800" b="1" dirty="0"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</a:pPr>
            <a:endParaRPr lang="nb-NO" sz="1900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724696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Is </a:t>
            </a:r>
            <a:r>
              <a:rPr lang="nb-NO" b="1" dirty="0" err="1"/>
              <a:t>there</a:t>
            </a:r>
            <a:r>
              <a:rPr lang="nb-NO" b="1" dirty="0"/>
              <a:t> more?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nb-NO" sz="1900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1026" name="Picture 2" descr="Bilderesultat for what was he talking about meme">
            <a:extLst>
              <a:ext uri="{FF2B5EF4-FFF2-40B4-BE49-F238E27FC236}">
                <a16:creationId xmlns:a16="http://schemas.microsoft.com/office/drawing/2014/main" id="{C43561B6-0F27-46D5-B25B-69E00386E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2" y="1563688"/>
            <a:ext cx="3749402" cy="262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32E470-3355-4A84-9B08-733D975E8DCF}"/>
              </a:ext>
            </a:extLst>
          </p:cNvPr>
          <p:cNvSpPr txBox="1"/>
          <p:nvPr/>
        </p:nvSpPr>
        <p:spPr>
          <a:xfrm>
            <a:off x="4355976" y="1563688"/>
            <a:ext cx="34563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latin typeface="Museo Sans 100"/>
              </a:rPr>
              <a:t>A bit more </a:t>
            </a:r>
            <a:r>
              <a:rPr lang="nb-NO" b="1" dirty="0" err="1">
                <a:latin typeface="Museo Sans 100"/>
              </a:rPr>
              <a:t>detailed</a:t>
            </a:r>
            <a:r>
              <a:rPr lang="nb-NO" b="1" dirty="0">
                <a:latin typeface="Museo Sans 100"/>
              </a:rPr>
              <a:t> </a:t>
            </a:r>
            <a:r>
              <a:rPr lang="nb-NO" b="1" dirty="0" err="1">
                <a:latin typeface="Museo Sans 100"/>
              </a:rPr>
              <a:t>blog</a:t>
            </a:r>
            <a:r>
              <a:rPr lang="nb-NO" b="1" dirty="0">
                <a:latin typeface="Museo Sans 100"/>
              </a:rPr>
              <a:t> post </a:t>
            </a:r>
            <a:r>
              <a:rPr lang="nb-NO" b="1" dirty="0" err="1">
                <a:latin typeface="Museo Sans 100"/>
              </a:rPr>
              <a:t>here</a:t>
            </a:r>
            <a:r>
              <a:rPr lang="nb-NO" b="1" dirty="0">
                <a:latin typeface="Museo Sans 100"/>
              </a:rPr>
              <a:t> </a:t>
            </a:r>
            <a:r>
              <a:rPr lang="nb-NO" b="1" dirty="0">
                <a:latin typeface="Museo Sans 100"/>
                <a:sym typeface="Wingdings" panose="05000000000000000000" pitchFamily="2" charset="2"/>
              </a:rPr>
              <a:t></a:t>
            </a:r>
          </a:p>
          <a:p>
            <a:endParaRPr lang="nb-NO" b="1" dirty="0">
              <a:latin typeface="Museo Sans 100"/>
              <a:sym typeface="Wingdings" panose="05000000000000000000" pitchFamily="2" charset="2"/>
            </a:endParaRPr>
          </a:p>
          <a:p>
            <a:r>
              <a:rPr lang="nb-NO" b="1" dirty="0">
                <a:latin typeface="Museo Sans 100"/>
                <a:sym typeface="Wingdings" panose="05000000000000000000" pitchFamily="2" charset="2"/>
                <a:hlinkClick r:id="rId4"/>
              </a:rPr>
              <a:t>https://msandbu.org/building-lego-with-terraform-on-azure-part-one/</a:t>
            </a:r>
            <a:endParaRPr lang="nb-NO" b="1" dirty="0">
              <a:latin typeface="Museo Sans 100"/>
              <a:sym typeface="Wingdings" panose="05000000000000000000" pitchFamily="2" charset="2"/>
            </a:endParaRPr>
          </a:p>
          <a:p>
            <a:endParaRPr lang="nb-NO" b="1" dirty="0">
              <a:latin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36959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1872" y="1851670"/>
            <a:ext cx="8229600" cy="914400"/>
          </a:xfrm>
        </p:spPr>
        <p:txBody>
          <a:bodyPr/>
          <a:lstStyle/>
          <a:p>
            <a:r>
              <a:rPr lang="nb-NO" b="1" dirty="0" err="1"/>
              <a:t>Thank</a:t>
            </a:r>
            <a:r>
              <a:rPr lang="nb-NO" b="1" dirty="0"/>
              <a:t> </a:t>
            </a:r>
            <a:r>
              <a:rPr lang="nb-NO" b="1" dirty="0" err="1"/>
              <a:t>you</a:t>
            </a:r>
            <a:r>
              <a:rPr lang="nb-NO" b="1" dirty="0"/>
              <a:t>!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952278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endParaRPr lang="nb-NO" sz="1900" dirty="0">
              <a:sym typeface="Wingdings" panose="05000000000000000000" pitchFamily="2" charset="2"/>
            </a:endParaRPr>
          </a:p>
          <a:p>
            <a:pPr lvl="1">
              <a:lnSpc>
                <a:spcPct val="170000"/>
              </a:lnSpc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3264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/>
          <a:lstStyle/>
          <a:p>
            <a:r>
              <a:rPr lang="nb-NO" b="1" dirty="0" err="1"/>
              <a:t>Infrastructure</a:t>
            </a:r>
            <a:r>
              <a:rPr lang="nb-NO" b="1" dirty="0"/>
              <a:t> as </a:t>
            </a:r>
            <a:r>
              <a:rPr lang="nb-NO" b="1" dirty="0" err="1"/>
              <a:t>code</a:t>
            </a:r>
            <a:endParaRPr lang="nb-NO" b="1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549536" y="2068165"/>
            <a:ext cx="8229600" cy="266382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nb-NO" b="1" dirty="0"/>
              <a:t>						</a:t>
            </a:r>
            <a:endParaRPr lang="nb-NO" dirty="0"/>
          </a:p>
          <a:p>
            <a:endParaRPr lang="nb-NO" dirty="0"/>
          </a:p>
        </p:txBody>
      </p:sp>
      <p:pic>
        <p:nvPicPr>
          <p:cNvPr id="1026" name="Picture 2" descr="Bilderesultat for creating virtual machines portal">
            <a:extLst>
              <a:ext uri="{FF2B5EF4-FFF2-40B4-BE49-F238E27FC236}">
                <a16:creationId xmlns:a16="http://schemas.microsoft.com/office/drawing/2014/main" id="{E1D7EBCB-343A-4944-9BB8-E619A2ED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75912"/>
            <a:ext cx="3462773" cy="16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esultat for infrastructure as code">
            <a:extLst>
              <a:ext uri="{FF2B5EF4-FFF2-40B4-BE49-F238E27FC236}">
                <a16:creationId xmlns:a16="http://schemas.microsoft.com/office/drawing/2014/main" id="{663097C7-EB7C-412A-88A0-D15159612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368" y="1378776"/>
            <a:ext cx="3532972" cy="176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85575" y="3223304"/>
            <a:ext cx="75857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>
                <a:latin typeface="Museo Sans 300"/>
              </a:rPr>
              <a:t>Benefits</a:t>
            </a:r>
            <a:br>
              <a:rPr lang="nb-NO" b="1" dirty="0">
                <a:latin typeface="Museo Sans 300"/>
              </a:rPr>
            </a:br>
            <a:br>
              <a:rPr lang="nb-NO" dirty="0">
                <a:latin typeface="Museo Sans 300"/>
              </a:rPr>
            </a:br>
            <a:r>
              <a:rPr lang="nb-NO" b="1" dirty="0" err="1">
                <a:latin typeface="Museo Sans 300"/>
              </a:rPr>
              <a:t>Scalability</a:t>
            </a:r>
            <a:r>
              <a:rPr lang="nb-NO" b="1" dirty="0">
                <a:latin typeface="Museo Sans 300"/>
              </a:rPr>
              <a:t> – </a:t>
            </a:r>
            <a:r>
              <a:rPr lang="nb-NO" b="1" dirty="0" err="1">
                <a:latin typeface="Museo Sans 300"/>
              </a:rPr>
              <a:t>Reliability</a:t>
            </a:r>
            <a:r>
              <a:rPr lang="nb-NO" b="1" dirty="0">
                <a:latin typeface="Museo Sans 300"/>
              </a:rPr>
              <a:t> – </a:t>
            </a:r>
            <a:r>
              <a:rPr lang="nb-NO" b="1" dirty="0" err="1">
                <a:latin typeface="Museo Sans 300"/>
              </a:rPr>
              <a:t>Documentation</a:t>
            </a:r>
            <a:r>
              <a:rPr lang="nb-NO" b="1" dirty="0">
                <a:latin typeface="Museo Sans 300"/>
              </a:rPr>
              <a:t> - </a:t>
            </a:r>
            <a:r>
              <a:rPr lang="nb-NO" b="1" dirty="0" err="1">
                <a:latin typeface="Museo Sans 300"/>
              </a:rPr>
              <a:t>Performance</a:t>
            </a:r>
            <a:endParaRPr lang="nb-NO" b="1" dirty="0">
              <a:latin typeface="Museo Sans 300"/>
            </a:endParaRPr>
          </a:p>
          <a:p>
            <a:pPr algn="ctr"/>
            <a:r>
              <a:rPr lang="nb-NO" b="1" dirty="0">
                <a:latin typeface="Museo Sans 300"/>
              </a:rPr>
              <a:t> </a:t>
            </a:r>
          </a:p>
        </p:txBody>
      </p:sp>
      <p:pic>
        <p:nvPicPr>
          <p:cNvPr id="5" name="Picture 2" descr="Relatert bilde">
            <a:extLst>
              <a:ext uri="{FF2B5EF4-FFF2-40B4-BE49-F238E27FC236}">
                <a16:creationId xmlns:a16="http://schemas.microsoft.com/office/drawing/2014/main" id="{17B9BA11-E367-45E0-83F2-0F448583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196" y="1348592"/>
            <a:ext cx="3149127" cy="251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08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Azure</a:t>
            </a:r>
            <a:r>
              <a:rPr lang="nb-NO" b="1" dirty="0"/>
              <a:t> - </a:t>
            </a:r>
            <a:r>
              <a:rPr lang="nb-NO" b="1" dirty="0" err="1"/>
              <a:t>Building</a:t>
            </a:r>
            <a:r>
              <a:rPr lang="nb-NO" b="1" dirty="0"/>
              <a:t> blocks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107504" y="1469192"/>
            <a:ext cx="8229600" cy="333480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Azure Resource Manager</a:t>
            </a:r>
          </a:p>
          <a:p>
            <a:pPr marL="457200" lvl="1" indent="0">
              <a:buNone/>
            </a:pPr>
            <a:r>
              <a:rPr lang="en-US" sz="1500" dirty="0"/>
              <a:t>Automation and Management layer used for API </a:t>
            </a:r>
            <a:br>
              <a:rPr lang="en-US" sz="1500" dirty="0"/>
            </a:br>
            <a:r>
              <a:rPr lang="en-US" sz="1500" dirty="0"/>
              <a:t>access of resources in Azure using different </a:t>
            </a:r>
            <a:br>
              <a:rPr lang="en-US" sz="1500" dirty="0"/>
            </a:br>
            <a:r>
              <a:rPr lang="en-US" sz="1500" dirty="0"/>
              <a:t>Resource Providers</a:t>
            </a:r>
          </a:p>
          <a:p>
            <a:endParaRPr lang="nb-NO" dirty="0"/>
          </a:p>
          <a:p>
            <a:r>
              <a:rPr lang="nb-NO" b="1" dirty="0"/>
              <a:t>R</a:t>
            </a:r>
            <a:r>
              <a:rPr lang="en-US" b="1" dirty="0"/>
              <a:t>esource Providers</a:t>
            </a:r>
          </a:p>
          <a:p>
            <a:pPr marL="457200" lvl="1" indent="0">
              <a:buNone/>
            </a:pPr>
            <a:r>
              <a:rPr lang="en-US" sz="1500" dirty="0"/>
              <a:t>A service that supplies the resources you can deploy</a:t>
            </a:r>
            <a:br>
              <a:rPr lang="en-US" sz="1500" dirty="0"/>
            </a:br>
            <a:r>
              <a:rPr lang="en-US" sz="1500" dirty="0"/>
              <a:t>and manage through Resource Manager</a:t>
            </a:r>
            <a:endParaRPr lang="nb-NO" sz="1500" b="1" dirty="0"/>
          </a:p>
          <a:p>
            <a:endParaRPr lang="en-US" sz="1200" dirty="0"/>
          </a:p>
          <a:p>
            <a:endParaRPr lang="nb-NO" sz="1200" dirty="0"/>
          </a:p>
          <a:p>
            <a:r>
              <a:rPr lang="en-US" b="1" dirty="0"/>
              <a:t>Resource Groups</a:t>
            </a:r>
          </a:p>
          <a:p>
            <a:pPr marL="457200" lvl="1" indent="0">
              <a:buNone/>
            </a:pPr>
            <a:r>
              <a:rPr lang="en-US" sz="1500" dirty="0"/>
              <a:t>Logical grouping of objects in Azure used for lifecycle </a:t>
            </a:r>
            <a:br>
              <a:rPr lang="en-US" sz="1500" dirty="0"/>
            </a:br>
            <a:r>
              <a:rPr lang="en-US" sz="1500" dirty="0"/>
              <a:t>management and role based access control and cost control</a:t>
            </a:r>
          </a:p>
          <a:p>
            <a:endParaRPr lang="nb-NO" sz="1200" dirty="0"/>
          </a:p>
          <a:p>
            <a:endParaRPr lang="nb-NO" dirty="0"/>
          </a:p>
        </p:txBody>
      </p:sp>
      <p:pic>
        <p:nvPicPr>
          <p:cNvPr id="2050" name="Picture 2" descr="Bilderesultat for azure arm">
            <a:extLst>
              <a:ext uri="{FF2B5EF4-FFF2-40B4-BE49-F238E27FC236}">
                <a16:creationId xmlns:a16="http://schemas.microsoft.com/office/drawing/2014/main" id="{2B69C2D7-162C-4F91-89CE-3615038BF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28" y="1707654"/>
            <a:ext cx="3885486" cy="238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1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nb-NO" sz="1200" dirty="0"/>
          </a:p>
          <a:p>
            <a:endParaRPr lang="nb-NO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5C3B8-AEC5-0E4C-BBCF-75AB84AB57F2}"/>
              </a:ext>
            </a:extLst>
          </p:cNvPr>
          <p:cNvSpPr/>
          <p:nvPr/>
        </p:nvSpPr>
        <p:spPr bwMode="auto">
          <a:xfrm>
            <a:off x="35496" y="267494"/>
            <a:ext cx="6048672" cy="475252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DEBC2F-1971-B545-A1A1-C235E3CAF5D2}"/>
              </a:ext>
            </a:extLst>
          </p:cNvPr>
          <p:cNvSpPr txBox="1"/>
          <p:nvPr/>
        </p:nvSpPr>
        <p:spPr>
          <a:xfrm>
            <a:off x="107504" y="408136"/>
            <a:ext cx="7232332" cy="46474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"$schema": "https://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schema.management.azure.com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/..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json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#",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contentVersion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"1.0.0.0",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"parameters": {},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"variables": {},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"resources": [{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"type": 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Microsoft.Resources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resourceGroups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apiVersion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"2018-05-01",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"location": “West Europe",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"name": "demo-storage",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"properties": {}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},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"type": 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Microsoft.Storage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storageAccounts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"name": "demo-storage",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apiVersion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"2018-02-01",</a:t>
            </a:r>
          </a:p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"location": </a:t>
            </a:r>
            <a:r>
              <a:rPr lang="en-US" sz="12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"West Europe",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sku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": {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    "name": "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Standard_LRS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},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"kind": "Storage",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    "properties": {}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    }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   ]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A232BE85-4D45-F14B-92AA-90F51256495B}"/>
              </a:ext>
            </a:extLst>
          </p:cNvPr>
          <p:cNvSpPr/>
          <p:nvPr/>
        </p:nvSpPr>
        <p:spPr>
          <a:xfrm rot="10800000">
            <a:off x="6084169" y="1203598"/>
            <a:ext cx="293727" cy="1304380"/>
          </a:xfrm>
          <a:prstGeom prst="leftBracket">
            <a:avLst/>
          </a:prstGeom>
          <a:solidFill>
            <a:schemeClr val="bg2"/>
          </a:solidFill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64717CD6-BAC8-114D-AA3E-8861614039D2}"/>
              </a:ext>
            </a:extLst>
          </p:cNvPr>
          <p:cNvSpPr txBox="1"/>
          <p:nvPr/>
        </p:nvSpPr>
        <p:spPr>
          <a:xfrm>
            <a:off x="6588224" y="1705627"/>
            <a:ext cx="25595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Resource Group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BAC67F3C-E977-B847-B092-7238FBBD2201}"/>
              </a:ext>
            </a:extLst>
          </p:cNvPr>
          <p:cNvSpPr/>
          <p:nvPr/>
        </p:nvSpPr>
        <p:spPr>
          <a:xfrm rot="10800000">
            <a:off x="6084169" y="3010136"/>
            <a:ext cx="293727" cy="1976347"/>
          </a:xfrm>
          <a:prstGeom prst="leftBracket">
            <a:avLst/>
          </a:prstGeom>
          <a:solidFill>
            <a:schemeClr val="bg2"/>
          </a:solidFill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FA66A1A3-95E2-7C4D-A287-A62ECCE82ADC}"/>
              </a:ext>
            </a:extLst>
          </p:cNvPr>
          <p:cNvSpPr txBox="1"/>
          <p:nvPr/>
        </p:nvSpPr>
        <p:spPr>
          <a:xfrm>
            <a:off x="6588224" y="3848149"/>
            <a:ext cx="25595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Storage Account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35696" y="1995686"/>
            <a:ext cx="612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>
                <a:latin typeface="Museo Sans 300"/>
              </a:rPr>
              <a:t>What</a:t>
            </a:r>
            <a:r>
              <a:rPr lang="nb-NO" sz="2800" dirty="0">
                <a:latin typeface="Museo Sans 300"/>
              </a:rPr>
              <a:t> </a:t>
            </a:r>
            <a:r>
              <a:rPr lang="nb-NO" sz="2800" dirty="0" err="1">
                <a:latin typeface="Museo Sans 300"/>
              </a:rPr>
              <a:t>does</a:t>
            </a:r>
            <a:r>
              <a:rPr lang="nb-NO" sz="2800" dirty="0">
                <a:latin typeface="Museo Sans 300"/>
              </a:rPr>
              <a:t> an ARM </a:t>
            </a:r>
            <a:r>
              <a:rPr lang="nb-NO" sz="2800" dirty="0" err="1">
                <a:latin typeface="Museo Sans 300"/>
              </a:rPr>
              <a:t>Template</a:t>
            </a:r>
            <a:r>
              <a:rPr lang="nb-NO" sz="2800" dirty="0">
                <a:latin typeface="Museo Sans 300"/>
              </a:rPr>
              <a:t> </a:t>
            </a:r>
            <a:r>
              <a:rPr lang="nb-NO" sz="2800" dirty="0" err="1">
                <a:latin typeface="Museo Sans 300"/>
              </a:rPr>
              <a:t>look</a:t>
            </a:r>
            <a:r>
              <a:rPr lang="nb-NO" sz="2800" dirty="0">
                <a:latin typeface="Museo Sans 300"/>
              </a:rPr>
              <a:t> like?</a:t>
            </a:r>
          </a:p>
        </p:txBody>
      </p:sp>
    </p:spTree>
    <p:extLst>
      <p:ext uri="{BB962C8B-B14F-4D97-AF65-F5344CB8AC3E}">
        <p14:creationId xmlns:p14="http://schemas.microsoft.com/office/powerpoint/2010/main" val="3668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 animBg="1"/>
      <p:bldP spid="9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Some</a:t>
            </a:r>
            <a:r>
              <a:rPr lang="nb-NO" b="1" dirty="0"/>
              <a:t> </a:t>
            </a:r>
            <a:r>
              <a:rPr lang="nb-NO" b="1" dirty="0" err="1"/>
              <a:t>issues</a:t>
            </a:r>
            <a:r>
              <a:rPr lang="nb-NO" b="1" dirty="0"/>
              <a:t> </a:t>
            </a:r>
            <a:r>
              <a:rPr lang="nb-NO" b="1" dirty="0" err="1"/>
              <a:t>working</a:t>
            </a:r>
            <a:r>
              <a:rPr lang="nb-NO" b="1" dirty="0"/>
              <a:t> </a:t>
            </a:r>
            <a:r>
              <a:rPr lang="nb-NO" b="1" dirty="0" err="1"/>
              <a:t>with</a:t>
            </a:r>
            <a:r>
              <a:rPr lang="nb-NO" b="1" dirty="0"/>
              <a:t> ARM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nb-NO" sz="1200" dirty="0"/>
          </a:p>
          <a:p>
            <a:endParaRPr lang="nb-NO" dirty="0"/>
          </a:p>
        </p:txBody>
      </p:sp>
      <p:sp>
        <p:nvSpPr>
          <p:cNvPr id="4" name="Plassholder for tekst 2">
            <a:extLst>
              <a:ext uri="{FF2B5EF4-FFF2-40B4-BE49-F238E27FC236}">
                <a16:creationId xmlns:a16="http://schemas.microsoft.com/office/drawing/2014/main" id="{A8A33E27-D633-4D8F-84AA-2292CA18A4AC}"/>
              </a:ext>
            </a:extLst>
          </p:cNvPr>
          <p:cNvSpPr txBox="1">
            <a:spLocks/>
          </p:cNvSpPr>
          <p:nvPr/>
        </p:nvSpPr>
        <p:spPr>
          <a:xfrm>
            <a:off x="251520" y="1275606"/>
            <a:ext cx="8229600" cy="3672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nb-NO" sz="1600" b="1" dirty="0"/>
              <a:t>JSON </a:t>
            </a:r>
            <a:r>
              <a:rPr lang="nb-NO" sz="1600" b="1" dirty="0" err="1"/>
              <a:t>based</a:t>
            </a:r>
            <a:r>
              <a:rPr lang="nb-NO" sz="1600" b="1" dirty="0"/>
              <a:t> – Not </a:t>
            </a:r>
            <a:r>
              <a:rPr lang="nb-NO" sz="1600" b="1" dirty="0" err="1"/>
              <a:t>directly</a:t>
            </a:r>
            <a:r>
              <a:rPr lang="nb-NO" sz="1600" b="1" dirty="0"/>
              <a:t> human </a:t>
            </a:r>
            <a:r>
              <a:rPr lang="nb-NO" sz="1600" b="1" dirty="0" err="1"/>
              <a:t>readable</a:t>
            </a:r>
            <a:endParaRPr lang="nb-NO" sz="1600" b="1" dirty="0"/>
          </a:p>
          <a:p>
            <a:pPr>
              <a:lnSpc>
                <a:spcPct val="200000"/>
              </a:lnSpc>
            </a:pPr>
            <a:r>
              <a:rPr lang="nb-NO" sz="1600" b="1" dirty="0" err="1"/>
              <a:t>Need</a:t>
            </a:r>
            <a:r>
              <a:rPr lang="nb-NO" sz="1600" b="1" dirty="0"/>
              <a:t> to </a:t>
            </a:r>
            <a:r>
              <a:rPr lang="nb-NO" sz="1600" b="1" dirty="0" err="1"/>
              <a:t>define</a:t>
            </a:r>
            <a:r>
              <a:rPr lang="nb-NO" sz="1600" b="1" dirty="0"/>
              <a:t> and </a:t>
            </a:r>
            <a:r>
              <a:rPr lang="nb-NO" sz="1600" b="1" dirty="0" err="1"/>
              <a:t>know</a:t>
            </a:r>
            <a:r>
              <a:rPr lang="nb-NO" sz="1600" b="1" dirty="0"/>
              <a:t> API </a:t>
            </a:r>
            <a:r>
              <a:rPr lang="nb-NO" sz="1600" b="1" dirty="0" err="1"/>
              <a:t>version</a:t>
            </a:r>
            <a:r>
              <a:rPr lang="nb-NO" sz="1600" b="1" dirty="0"/>
              <a:t> for </a:t>
            </a:r>
            <a:r>
              <a:rPr lang="nb-NO" sz="1600" b="1" dirty="0" err="1"/>
              <a:t>resources</a:t>
            </a:r>
            <a:endParaRPr lang="nb-NO" sz="1600" b="1" dirty="0"/>
          </a:p>
          <a:p>
            <a:pPr lvl="1">
              <a:lnSpc>
                <a:spcPct val="200000"/>
              </a:lnSpc>
            </a:pPr>
            <a:r>
              <a:rPr lang="nb-NO" sz="1400" i="1" dirty="0" err="1"/>
              <a:t>Which</a:t>
            </a:r>
            <a:r>
              <a:rPr lang="nb-NO" sz="1400" i="1" dirty="0"/>
              <a:t> API Version </a:t>
            </a:r>
            <a:r>
              <a:rPr lang="nb-NO" sz="1400" i="1" dirty="0" err="1"/>
              <a:t>does</a:t>
            </a:r>
            <a:r>
              <a:rPr lang="nb-NO" sz="1400" i="1" dirty="0"/>
              <a:t> </a:t>
            </a:r>
            <a:r>
              <a:rPr lang="nb-NO" sz="1400" i="1" dirty="0" err="1"/>
              <a:t>Azure</a:t>
            </a:r>
            <a:r>
              <a:rPr lang="nb-NO" sz="1400" i="1" dirty="0"/>
              <a:t> </a:t>
            </a:r>
            <a:r>
              <a:rPr lang="nb-NO" sz="1400" i="1" dirty="0" err="1"/>
              <a:t>Firewall</a:t>
            </a:r>
            <a:r>
              <a:rPr lang="nb-NO" sz="1400" i="1" dirty="0"/>
              <a:t> </a:t>
            </a:r>
            <a:r>
              <a:rPr lang="nb-NO" sz="1400" i="1" dirty="0" err="1"/>
              <a:t>require</a:t>
            </a:r>
            <a:r>
              <a:rPr lang="nb-NO" sz="1400" i="1" dirty="0"/>
              <a:t>?</a:t>
            </a:r>
          </a:p>
          <a:p>
            <a:pPr>
              <a:lnSpc>
                <a:spcPct val="200000"/>
              </a:lnSpc>
            </a:pPr>
            <a:r>
              <a:rPr lang="nb-NO" sz="1600" b="1" dirty="0"/>
              <a:t>Has up </a:t>
            </a:r>
            <a:r>
              <a:rPr lang="nb-NO" sz="1600" b="1" dirty="0" err="1"/>
              <a:t>until</a:t>
            </a:r>
            <a:r>
              <a:rPr lang="nb-NO" sz="1600" b="1" dirty="0"/>
              <a:t> </a:t>
            </a:r>
            <a:r>
              <a:rPr lang="nb-NO" sz="1600" b="1" dirty="0" err="1"/>
              <a:t>now</a:t>
            </a:r>
            <a:r>
              <a:rPr lang="nb-NO" sz="1600" b="1" dirty="0"/>
              <a:t> </a:t>
            </a:r>
            <a:r>
              <a:rPr lang="nb-NO" sz="1600" b="1" dirty="0" err="1"/>
              <a:t>been</a:t>
            </a:r>
            <a:r>
              <a:rPr lang="nb-NO" sz="1600" b="1" dirty="0"/>
              <a:t> </a:t>
            </a:r>
            <a:r>
              <a:rPr lang="nb-NO" sz="1600" b="1" dirty="0" err="1"/>
              <a:t>restricted</a:t>
            </a:r>
            <a:r>
              <a:rPr lang="nb-NO" sz="1600" b="1" dirty="0"/>
              <a:t> to </a:t>
            </a:r>
            <a:r>
              <a:rPr lang="nb-NO" sz="1600" b="1" dirty="0" err="1"/>
              <a:t>resource</a:t>
            </a:r>
            <a:r>
              <a:rPr lang="nb-NO" sz="1600" b="1" dirty="0"/>
              <a:t> </a:t>
            </a:r>
            <a:r>
              <a:rPr lang="nb-NO" sz="1600" b="1" dirty="0" err="1"/>
              <a:t>groups</a:t>
            </a:r>
            <a:endParaRPr lang="nb-NO" sz="1600" b="1" dirty="0"/>
          </a:p>
          <a:p>
            <a:pPr>
              <a:lnSpc>
                <a:spcPct val="200000"/>
              </a:lnSpc>
            </a:pPr>
            <a:r>
              <a:rPr lang="nb-NO" sz="1600" b="1" dirty="0"/>
              <a:t>Limited to Microsoft </a:t>
            </a:r>
            <a:r>
              <a:rPr lang="nb-NO" sz="1600" b="1" dirty="0" err="1"/>
              <a:t>Azure</a:t>
            </a:r>
            <a:r>
              <a:rPr lang="nb-NO" sz="1600" b="1" dirty="0"/>
              <a:t> and services</a:t>
            </a:r>
          </a:p>
          <a:p>
            <a:pPr lvl="1">
              <a:lnSpc>
                <a:spcPct val="200000"/>
              </a:lnSpc>
            </a:pPr>
            <a:r>
              <a:rPr lang="nb-NO" sz="1400" dirty="0"/>
              <a:t>No support Application plattforms </a:t>
            </a:r>
          </a:p>
          <a:p>
            <a:pPr lvl="1">
              <a:lnSpc>
                <a:spcPct val="200000"/>
              </a:lnSpc>
            </a:pPr>
            <a:r>
              <a:rPr lang="nb-NO" sz="1400" dirty="0" err="1"/>
              <a:t>Other</a:t>
            </a:r>
            <a:r>
              <a:rPr lang="nb-NO" sz="1400" dirty="0"/>
              <a:t> CL used for </a:t>
            </a:r>
            <a:r>
              <a:rPr lang="nb-NO" sz="1400" dirty="0" err="1"/>
              <a:t>other</a:t>
            </a:r>
            <a:r>
              <a:rPr lang="nb-NO" sz="1400" dirty="0"/>
              <a:t> </a:t>
            </a:r>
            <a:r>
              <a:rPr lang="nb-NO" sz="1400" dirty="0" err="1"/>
              <a:t>Cloud</a:t>
            </a:r>
            <a:r>
              <a:rPr lang="nb-NO" sz="1400" dirty="0"/>
              <a:t> </a:t>
            </a:r>
            <a:r>
              <a:rPr lang="nb-NO" sz="1400" dirty="0" err="1"/>
              <a:t>platform</a:t>
            </a:r>
            <a:endParaRPr lang="nb-NO" sz="1400" dirty="0"/>
          </a:p>
          <a:p>
            <a:pPr>
              <a:lnSpc>
                <a:spcPct val="150000"/>
              </a:lnSpc>
            </a:pPr>
            <a:endParaRPr lang="nb-NO" sz="1500" b="1" dirty="0"/>
          </a:p>
          <a:p>
            <a:endParaRPr lang="en-US" sz="1300" dirty="0"/>
          </a:p>
          <a:p>
            <a:endParaRPr lang="nb-NO" sz="1200" dirty="0"/>
          </a:p>
          <a:p>
            <a:endParaRPr lang="nb-NO" dirty="0"/>
          </a:p>
        </p:txBody>
      </p:sp>
      <p:pic>
        <p:nvPicPr>
          <p:cNvPr id="1026" name="Picture 2" descr="Bilderesultat for my eyes burn">
            <a:extLst>
              <a:ext uri="{FF2B5EF4-FFF2-40B4-BE49-F238E27FC236}">
                <a16:creationId xmlns:a16="http://schemas.microsoft.com/office/drawing/2014/main" id="{928EA747-3402-420C-AD2B-558B05DA3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728006"/>
            <a:ext cx="2335188" cy="233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34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/>
              <a:t>What</a:t>
            </a:r>
            <a:r>
              <a:rPr lang="nb-NO" b="1" dirty="0"/>
              <a:t> is Terraform?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302B406C-069F-4DB3-9B9A-D2B60B4AC128}"/>
              </a:ext>
            </a:extLst>
          </p:cNvPr>
          <p:cNvSpPr txBox="1">
            <a:spLocks/>
          </p:cNvSpPr>
          <p:nvPr/>
        </p:nvSpPr>
        <p:spPr>
          <a:xfrm>
            <a:off x="323528" y="1271614"/>
            <a:ext cx="8229600" cy="3748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  <a:p>
            <a:endParaRPr lang="nb-NO" sz="1800" dirty="0"/>
          </a:p>
          <a:p>
            <a:endParaRPr lang="nb-NO" sz="1800" dirty="0"/>
          </a:p>
          <a:p>
            <a:endParaRPr lang="nb-NO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E6CA2-72F9-47EA-AB5D-8A56B233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83" y="1223430"/>
            <a:ext cx="7234833" cy="303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505222"/>
            <a:ext cx="8229600" cy="914400"/>
          </a:xfrm>
        </p:spPr>
        <p:txBody>
          <a:bodyPr/>
          <a:lstStyle/>
          <a:p>
            <a:r>
              <a:rPr lang="nb-NO" b="1" dirty="0"/>
              <a:t>Terraform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>
              <a:lnSpc>
                <a:spcPct val="170000"/>
              </a:lnSpc>
            </a:pPr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5" name="Plassholder for tekst 2">
            <a:extLst>
              <a:ext uri="{FF2B5EF4-FFF2-40B4-BE49-F238E27FC236}">
                <a16:creationId xmlns:a16="http://schemas.microsoft.com/office/drawing/2014/main" id="{302B406C-069F-4DB3-9B9A-D2B60B4AC128}"/>
              </a:ext>
            </a:extLst>
          </p:cNvPr>
          <p:cNvSpPr txBox="1">
            <a:spLocks/>
          </p:cNvSpPr>
          <p:nvPr/>
        </p:nvSpPr>
        <p:spPr>
          <a:xfrm>
            <a:off x="323528" y="1131590"/>
            <a:ext cx="8229600" cy="3748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nb-NO" sz="1800" b="1" dirty="0"/>
              <a:t>Open Source Project by </a:t>
            </a:r>
            <a:r>
              <a:rPr lang="nb-NO" sz="1800" b="1" dirty="0" err="1"/>
              <a:t>Hashicorp</a:t>
            </a:r>
            <a:endParaRPr lang="en-US" sz="1800" b="1" dirty="0"/>
          </a:p>
          <a:p>
            <a:pPr>
              <a:lnSpc>
                <a:spcPct val="200000"/>
              </a:lnSpc>
            </a:pPr>
            <a:r>
              <a:rPr lang="en-US" sz="1800" b="1" dirty="0"/>
              <a:t>Multicloud provider Infrastructure as Code Software</a:t>
            </a:r>
            <a:endParaRPr lang="en-US" sz="1800" dirty="0"/>
          </a:p>
          <a:p>
            <a:pPr lvl="1">
              <a:lnSpc>
                <a:spcPct val="200000"/>
              </a:lnSpc>
            </a:pPr>
            <a:r>
              <a:rPr lang="nb-NO" sz="1600" dirty="0" err="1"/>
              <a:t>Example</a:t>
            </a:r>
            <a:r>
              <a:rPr lang="nb-NO" sz="1600" dirty="0"/>
              <a:t> </a:t>
            </a:r>
            <a:r>
              <a:rPr lang="nb-NO" sz="1600" dirty="0" err="1"/>
              <a:t>providers</a:t>
            </a:r>
            <a:r>
              <a:rPr lang="nb-NO" sz="1600" dirty="0"/>
              <a:t>:  AWS, Google Cloud, Azure, </a:t>
            </a:r>
            <a:r>
              <a:rPr lang="nb-NO" sz="1600" dirty="0" err="1"/>
              <a:t>VMware</a:t>
            </a:r>
            <a:endParaRPr lang="nb-NO" sz="1600" dirty="0"/>
          </a:p>
          <a:p>
            <a:pPr>
              <a:lnSpc>
                <a:spcPct val="200000"/>
              </a:lnSpc>
            </a:pPr>
            <a:r>
              <a:rPr lang="nb-NO" sz="1800" b="1" dirty="0" err="1"/>
              <a:t>Uses</a:t>
            </a:r>
            <a:r>
              <a:rPr lang="nb-NO" sz="1800" b="1" dirty="0"/>
              <a:t> </a:t>
            </a:r>
            <a:r>
              <a:rPr lang="nb-NO" sz="1800" b="1" dirty="0" err="1"/>
              <a:t>either</a:t>
            </a:r>
            <a:r>
              <a:rPr lang="nb-NO" sz="1800" b="1" dirty="0"/>
              <a:t> JSON or H(</a:t>
            </a:r>
            <a:r>
              <a:rPr lang="nb-NO" sz="1800" b="1" dirty="0" err="1"/>
              <a:t>ashicorp</a:t>
            </a:r>
            <a:r>
              <a:rPr lang="nb-NO" sz="1800" b="1" dirty="0"/>
              <a:t>)CL </a:t>
            </a:r>
            <a:r>
              <a:rPr lang="nb-NO" sz="1800" b="1" dirty="0" err="1"/>
              <a:t>based</a:t>
            </a:r>
            <a:r>
              <a:rPr lang="nb-NO" sz="1800" b="1" dirty="0"/>
              <a:t> </a:t>
            </a:r>
            <a:r>
              <a:rPr lang="nb-NO" sz="1800" b="1" dirty="0" err="1"/>
              <a:t>syntax</a:t>
            </a:r>
            <a:endParaRPr lang="nb-NO" sz="1800" b="1" dirty="0"/>
          </a:p>
          <a:p>
            <a:pPr>
              <a:lnSpc>
                <a:spcPct val="200000"/>
              </a:lnSpc>
            </a:pPr>
            <a:r>
              <a:rPr lang="nb-NO" sz="1800" b="1" dirty="0" err="1"/>
              <a:t>Written</a:t>
            </a:r>
            <a:r>
              <a:rPr lang="nb-NO" sz="1800" b="1" dirty="0"/>
              <a:t> in Go </a:t>
            </a:r>
          </a:p>
          <a:p>
            <a:pPr>
              <a:lnSpc>
                <a:spcPct val="200000"/>
              </a:lnSpc>
            </a:pPr>
            <a:r>
              <a:rPr lang="nb-NO" sz="1800" b="1" dirty="0" err="1"/>
              <a:t>Can</a:t>
            </a:r>
            <a:r>
              <a:rPr lang="nb-NO" sz="1800" b="1" dirty="0"/>
              <a:t> be used for </a:t>
            </a:r>
            <a:r>
              <a:rPr lang="nb-NO" sz="1800" b="1" dirty="0" err="1"/>
              <a:t>anything</a:t>
            </a:r>
            <a:endParaRPr lang="nb-NO" sz="1800" dirty="0"/>
          </a:p>
          <a:p>
            <a:endParaRPr lang="nb-NO" sz="1800" dirty="0"/>
          </a:p>
          <a:p>
            <a:endParaRPr lang="nb-NO" sz="1800" dirty="0"/>
          </a:p>
        </p:txBody>
      </p:sp>
    </p:spTree>
    <p:extLst>
      <p:ext uri="{BB962C8B-B14F-4D97-AF65-F5344CB8AC3E}">
        <p14:creationId xmlns:p14="http://schemas.microsoft.com/office/powerpoint/2010/main" val="1008942272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2E3683E4EEBD4DB70A707115777C23" ma:contentTypeVersion="6" ma:contentTypeDescription="Create a new document." ma:contentTypeScope="" ma:versionID="d4f02190e8a7a461ef0b1e91bc5bb4f3">
  <xsd:schema xmlns:xsd="http://www.w3.org/2001/XMLSchema" xmlns:xs="http://www.w3.org/2001/XMLSchema" xmlns:p="http://schemas.microsoft.com/office/2006/metadata/properties" xmlns:ns2="7d1acd87-1e3d-4a83-a83e-17ca29b9c4be" xmlns:ns3="f912454f-debc-4c21-b98b-fc83e328c6c8" targetNamespace="http://schemas.microsoft.com/office/2006/metadata/properties" ma:root="true" ma:fieldsID="6a2ea85282adc4ca35bc9d8a33984994" ns2:_="" ns3:_="">
    <xsd:import namespace="7d1acd87-1e3d-4a83-a83e-17ca29b9c4be"/>
    <xsd:import namespace="f912454f-debc-4c21-b98b-fc83e328c6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acd87-1e3d-4a83-a83e-17ca29b9c4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2454f-debc-4c21-b98b-fc83e328c6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97C033-6524-4F85-AD63-51A5DB62097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d1acd87-1e3d-4a83-a83e-17ca29b9c4be"/>
    <ds:schemaRef ds:uri="http://purl.org/dc/dcmitype/"/>
    <ds:schemaRef ds:uri="http://schemas.microsoft.com/office/infopath/2007/PartnerControls"/>
    <ds:schemaRef ds:uri="f912454f-debc-4c21-b98b-fc83e328c6c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7147CC-B5D4-4F25-A41A-0E0686D659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9D5C0D-B6C2-491A-89DD-0FE8BC30D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acd87-1e3d-4a83-a83e-17ca29b9c4be"/>
    <ds:schemaRef ds:uri="f912454f-debc-4c21-b98b-fc83e328c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22500</TotalTime>
  <Words>1050</Words>
  <Application>Microsoft Office PowerPoint</Application>
  <PresentationFormat>Skjermfremvisning (16:9)</PresentationFormat>
  <Paragraphs>342</Paragraphs>
  <Slides>33</Slides>
  <Notes>0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33</vt:i4>
      </vt:variant>
    </vt:vector>
  </HeadingPairs>
  <TitlesOfParts>
    <vt:vector size="42" baseType="lpstr">
      <vt:lpstr>Arial</vt:lpstr>
      <vt:lpstr>Calibri</vt:lpstr>
      <vt:lpstr>Courier New</vt:lpstr>
      <vt:lpstr>Museo Sans 100</vt:lpstr>
      <vt:lpstr>Museo Sans 300</vt:lpstr>
      <vt:lpstr>Segoe UI</vt:lpstr>
      <vt:lpstr>Segoe UI Semibold</vt:lpstr>
      <vt:lpstr>Verdana</vt:lpstr>
      <vt:lpstr>PPT-mal_NIC</vt:lpstr>
      <vt:lpstr>PowerPoint-presentasjon</vt:lpstr>
      <vt:lpstr>Building Lego with Terraform and Microsoft Azure    </vt:lpstr>
      <vt:lpstr>Agenda</vt:lpstr>
      <vt:lpstr>Infrastructure as code</vt:lpstr>
      <vt:lpstr>Azure - Building blocks</vt:lpstr>
      <vt:lpstr>PowerPoint-presentasjon</vt:lpstr>
      <vt:lpstr>Some issues working with ARM</vt:lpstr>
      <vt:lpstr>What is Terraform?</vt:lpstr>
      <vt:lpstr>Terraform</vt:lpstr>
      <vt:lpstr>The Hashicorp Ecosystem</vt:lpstr>
      <vt:lpstr>PowerPoint-presentasjon</vt:lpstr>
      <vt:lpstr>Terraform Components</vt:lpstr>
      <vt:lpstr>Architecture with Hashicorp components</vt:lpstr>
      <vt:lpstr>Getting up and running with Terraform</vt:lpstr>
      <vt:lpstr>How to use it with Azure</vt:lpstr>
      <vt:lpstr>Basic Terraform Commands</vt:lpstr>
      <vt:lpstr>Terraform and logical processing</vt:lpstr>
      <vt:lpstr>Terraform and layout example</vt:lpstr>
      <vt:lpstr>Initial Configuration</vt:lpstr>
      <vt:lpstr>Modules and variables</vt:lpstr>
      <vt:lpstr>Using remote state and secrets</vt:lpstr>
      <vt:lpstr>Working with multiple subscriptions</vt:lpstr>
      <vt:lpstr>Working with multiple subscriptions</vt:lpstr>
      <vt:lpstr>What if?</vt:lpstr>
      <vt:lpstr>Terraform ARM template</vt:lpstr>
      <vt:lpstr>What about the ARM and Terraform provider?</vt:lpstr>
      <vt:lpstr>What about the ARM - Terraform provider?</vt:lpstr>
      <vt:lpstr>Some Gotcha’s with Terraform and Azure</vt:lpstr>
      <vt:lpstr>Demo </vt:lpstr>
      <vt:lpstr>Summary – Key differences</vt:lpstr>
      <vt:lpstr>Where can I learn more?</vt:lpstr>
      <vt:lpstr>Is there more?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Marius Sandbu</cp:lastModifiedBy>
  <cp:revision>117</cp:revision>
  <dcterms:created xsi:type="dcterms:W3CDTF">2012-11-21T10:27:26Z</dcterms:created>
  <dcterms:modified xsi:type="dcterms:W3CDTF">2019-02-11T10:42:06Z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0x010100782E3683E4EEBD4DB70A707115777C23</vt:lpwstr>
  </property>
  <property fmtid="{D5CDD505-2E9C-101B-9397-08002B2CF9AE}" pid="3" name="MSIP_Label_2fef85ea-3e38-424b-a536-85f7ca35fb6d_Enabled">
    <vt:lpwstr>True</vt:lpwstr>
  </property>
  <property fmtid="{D5CDD505-2E9C-101B-9397-08002B2CF9AE}" pid="4" name="MSIP_Label_2fef85ea-3e38-424b-a536-85f7ca35fb6d_SiteId">
    <vt:lpwstr>40cc2915-e283-4a27-9471-6bdd7ca4c6e1</vt:lpwstr>
  </property>
  <property fmtid="{D5CDD505-2E9C-101B-9397-08002B2CF9AE}" pid="5" name="MSIP_Label_2fef85ea-3e38-424b-a536-85f7ca35fb6d_Owner">
    <vt:lpwstr>marius.sandbu@evry.com</vt:lpwstr>
  </property>
  <property fmtid="{D5CDD505-2E9C-101B-9397-08002B2CF9AE}" pid="6" name="MSIP_Label_2fef85ea-3e38-424b-a536-85f7ca35fb6d_SetDate">
    <vt:lpwstr>2019-01-31T05:22:18.0333863Z</vt:lpwstr>
  </property>
  <property fmtid="{D5CDD505-2E9C-101B-9397-08002B2CF9AE}" pid="7" name="MSIP_Label_2fef85ea-3e38-424b-a536-85f7ca35fb6d_Name">
    <vt:lpwstr>Internal</vt:lpwstr>
  </property>
  <property fmtid="{D5CDD505-2E9C-101B-9397-08002B2CF9AE}" pid="8" name="MSIP_Label_2fef85ea-3e38-424b-a536-85f7ca35fb6d_Application">
    <vt:lpwstr>Microsoft Azure Information Protection</vt:lpwstr>
  </property>
  <property fmtid="{D5CDD505-2E9C-101B-9397-08002B2CF9AE}" pid="9" name="MSIP_Label_2fef85ea-3e38-424b-a536-85f7ca35fb6d_Extended_MSFT_Method">
    <vt:lpwstr>Automatic</vt:lpwstr>
  </property>
  <property fmtid="{D5CDD505-2E9C-101B-9397-08002B2CF9AE}" pid="10" name="Sensitivity">
    <vt:lpwstr>Internal</vt:lpwstr>
  </property>
</Properties>
</file>